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494" r:id="rId3"/>
    <p:sldId id="500" r:id="rId4"/>
    <p:sldId id="481" r:id="rId5"/>
    <p:sldId id="482" r:id="rId6"/>
    <p:sldId id="483" r:id="rId7"/>
    <p:sldId id="486" r:id="rId8"/>
    <p:sldId id="487" r:id="rId9"/>
    <p:sldId id="484" r:id="rId10"/>
    <p:sldId id="485" r:id="rId11"/>
    <p:sldId id="488" r:id="rId12"/>
    <p:sldId id="495" r:id="rId13"/>
    <p:sldId id="501" r:id="rId14"/>
    <p:sldId id="421" r:id="rId15"/>
    <p:sldId id="437" r:id="rId16"/>
    <p:sldId id="521" r:id="rId17"/>
    <p:sldId id="439" r:id="rId18"/>
    <p:sldId id="440" r:id="rId19"/>
    <p:sldId id="520" r:id="rId20"/>
    <p:sldId id="496" r:id="rId21"/>
    <p:sldId id="457" r:id="rId22"/>
    <p:sldId id="450" r:id="rId23"/>
    <p:sldId id="452" r:id="rId24"/>
    <p:sldId id="454" r:id="rId25"/>
    <p:sldId id="469" r:id="rId26"/>
    <p:sldId id="459" r:id="rId27"/>
    <p:sldId id="503" r:id="rId28"/>
    <p:sldId id="461" r:id="rId29"/>
    <p:sldId id="502" r:id="rId30"/>
    <p:sldId id="504" r:id="rId31"/>
    <p:sldId id="507" r:id="rId32"/>
    <p:sldId id="443" r:id="rId33"/>
    <p:sldId id="509" r:id="rId34"/>
    <p:sldId id="463" r:id="rId35"/>
    <p:sldId id="518" r:id="rId36"/>
    <p:sldId id="506" r:id="rId37"/>
    <p:sldId id="508" r:id="rId38"/>
    <p:sldId id="510" r:id="rId39"/>
    <p:sldId id="511" r:id="rId40"/>
    <p:sldId id="444" r:id="rId41"/>
    <p:sldId id="472" r:id="rId42"/>
    <p:sldId id="257" r:id="rId43"/>
    <p:sldId id="422" r:id="rId44"/>
    <p:sldId id="489" r:id="rId45"/>
    <p:sldId id="438" r:id="rId46"/>
    <p:sldId id="433" r:id="rId47"/>
    <p:sldId id="512" r:id="rId48"/>
    <p:sldId id="513" r:id="rId49"/>
    <p:sldId id="514" r:id="rId50"/>
    <p:sldId id="515" r:id="rId51"/>
    <p:sldId id="516" r:id="rId52"/>
    <p:sldId id="429" r:id="rId53"/>
    <p:sldId id="418" r:id="rId54"/>
    <p:sldId id="517" r:id="rId55"/>
    <p:sldId id="497" r:id="rId56"/>
    <p:sldId id="519" r:id="rId57"/>
    <p:sldId id="499" r:id="rId58"/>
    <p:sldId id="475" r:id="rId59"/>
  </p:sldIdLst>
  <p:sldSz cx="12192000" cy="6858000"/>
  <p:notesSz cx="9144000" cy="6858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929"/>
    <a:srgbClr val="FFFFFF"/>
    <a:srgbClr val="F5F7F9"/>
    <a:srgbClr val="0000FF"/>
    <a:srgbClr val="F0F0F0"/>
    <a:srgbClr val="F8F8F8"/>
    <a:srgbClr val="F1F1F1"/>
    <a:srgbClr val="B07B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02" autoAdjust="0"/>
    <p:restoredTop sz="70574" autoAdjust="0"/>
  </p:normalViewPr>
  <p:slideViewPr>
    <p:cSldViewPr>
      <p:cViewPr varScale="1">
        <p:scale>
          <a:sx n="72" d="100"/>
          <a:sy n="72" d="100"/>
        </p:scale>
        <p:origin x="1328" y="192"/>
      </p:cViewPr>
      <p:guideLst>
        <p:guide orient="horz" pos="2205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00"/>
            </a:lvl1pPr>
          </a:lstStyle>
          <a:p>
            <a:fld id="{865C6822-2CF9-407B-97F6-B5C3F0D04FD0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00"/>
            </a:lvl1pPr>
          </a:lstStyle>
          <a:p>
            <a:fld id="{D793BB54-13A4-4BBD-86B6-C67793120F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F64D2-B46D-458F-8F5A-49B31CD8FEF4}" type="datetimeFigureOut">
              <a:rPr lang="zh-CN" altLang="en-US" smtClean="0"/>
              <a:t>2024/10/9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280D9-CCCD-4530-9608-C2BA9AEF16E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280D9-CCCD-4530-9608-C2BA9AEF16E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075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6536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698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391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73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788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1036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53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879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4647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947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1191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9827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6507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422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372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605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-38100" y="931863"/>
            <a:ext cx="3963988" cy="223043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以上是我汇报的全部内容，请各位专家指正</a:t>
            </a:r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53BD76-09F8-4556-8F7F-1E413B4F017A}" type="datetime1">
              <a:rPr lang="en-US" altLang="zh-CN" smtClean="0"/>
              <a:t>10/9/24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Confidentiality Label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788AFD-C26B-478C-B2D8-3A933D69C95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10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540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072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111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本次报告的提纲如下，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920E77-9BE9-420C-B698-3E0ECA1FA4F1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0" y="2348881"/>
            <a:ext cx="12192000" cy="1470025"/>
          </a:xfr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4400" b="1" baseline="0">
                <a:solidFill>
                  <a:schemeClr val="bg1">
                    <a:lumMod val="9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等线" panose="02010600030101010101" pitchFamily="2" charset="-122"/>
                <a:ea typeface="楷体" panose="02010609060101010101" pitchFamily="49" charset="-122"/>
                <a:cs typeface="Segoe Print" panose="02000600000000000000" charset="0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828800" y="4038285"/>
            <a:ext cx="8534400" cy="1983003"/>
          </a:xfrm>
        </p:spPr>
        <p:txBody>
          <a:bodyPr anchor="ctr" anchorCtr="1">
            <a:no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Reporter</a:t>
            </a:r>
          </a:p>
          <a:p>
            <a:r>
              <a:rPr lang="en-US" altLang="zh-CN" dirty="0"/>
              <a:t>Hangzhou </a:t>
            </a:r>
            <a:r>
              <a:rPr lang="en-US" altLang="zh-CN" dirty="0" err="1"/>
              <a:t>Dianzi</a:t>
            </a:r>
            <a:r>
              <a:rPr lang="en-US" altLang="zh-CN" dirty="0"/>
              <a:t> University</a:t>
            </a:r>
          </a:p>
          <a:p>
            <a:r>
              <a:rPr lang="en-US" altLang="zh-CN" dirty="0"/>
              <a:t>Email: </a:t>
            </a:r>
          </a:p>
          <a:p>
            <a:r>
              <a:rPr lang="en-US" altLang="zh-CN" dirty="0"/>
              <a:t>http://camalab.hdu.edu.cn</a:t>
            </a:r>
            <a:endParaRPr lang="zh-CN" altLang="en-US" dirty="0"/>
          </a:p>
        </p:txBody>
      </p:sp>
      <p:sp>
        <p:nvSpPr>
          <p:cNvPr id="6" name="梯形 5"/>
          <p:cNvSpPr/>
          <p:nvPr userDrawn="1"/>
        </p:nvSpPr>
        <p:spPr>
          <a:xfrm rot="18949264">
            <a:off x="-555650" y="540832"/>
            <a:ext cx="2849619" cy="457480"/>
          </a:xfrm>
          <a:prstGeom prst="trapezoid">
            <a:avLst>
              <a:gd name="adj" fmla="val 946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+mj-ea"/>
                <a:ea typeface="+mj-ea"/>
              </a:rPr>
              <a:t>论文写作指导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64552" y="44624"/>
            <a:ext cx="1016177" cy="100811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0" y="202630"/>
            <a:ext cx="12192000" cy="562074"/>
          </a:xfrm>
          <a:noFill/>
          <a:ln>
            <a:noFill/>
          </a:ln>
        </p:spPr>
        <p:txBody>
          <a:bodyPr>
            <a:noAutofit/>
          </a:bodyPr>
          <a:lstStyle>
            <a:lvl1pPr marL="360045" algn="l">
              <a:defRPr sz="3600" b="1" baseline="0">
                <a:solidFill>
                  <a:schemeClr val="tx2">
                    <a:lumMod val="75000"/>
                  </a:schemeClr>
                </a:solidFill>
                <a:latin typeface="等线" panose="02010600030101010101" pitchFamily="2" charset="-122"/>
                <a:ea typeface="楷体" panose="02010609060101010101" pitchFamily="49" charset="-122"/>
              </a:defRPr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9376" y="908720"/>
            <a:ext cx="11103024" cy="5328592"/>
          </a:xfrm>
        </p:spPr>
        <p:txBody>
          <a:bodyPr/>
          <a:lstStyle>
            <a:lvl1pPr>
              <a:defRPr b="0" baseline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</a:defRPr>
            </a:lvl1pPr>
            <a:lvl2pPr>
              <a:defRPr sz="2400">
                <a:latin typeface="Times New Roman" panose="02020603050405020304" pitchFamily="18" charset="0"/>
                <a:ea typeface="黑体" panose="02010609060101010101" pitchFamily="49" charset="-122"/>
              </a:defRPr>
            </a:lvl2pPr>
            <a:lvl3pPr>
              <a:defRPr sz="2000">
                <a:latin typeface="Times New Roman" panose="02020603050405020304" pitchFamily="18" charset="0"/>
                <a:ea typeface="黑体" panose="02010609060101010101" pitchFamily="49" charset="-122"/>
              </a:defRPr>
            </a:lvl3pPr>
            <a:lvl4pPr>
              <a:defRPr>
                <a:latin typeface="Times New Roman" panose="02020603050405020304" pitchFamily="18" charset="0"/>
                <a:ea typeface="黑体" panose="02010609060101010101" pitchFamily="49" charset="-122"/>
              </a:defRPr>
            </a:lvl4pPr>
            <a:lvl5pPr>
              <a:defRPr baseline="0">
                <a:latin typeface="Times New Roman" panose="02020603050405020304" pitchFamily="18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en-US" altLang="zh-CN" dirty="0"/>
              <a:t>Title</a:t>
            </a:r>
            <a:endParaRPr lang="zh-CN" altLang="en-US" dirty="0"/>
          </a:p>
          <a:p>
            <a:pPr lvl="1"/>
            <a:r>
              <a:rPr lang="en-US" altLang="zh-CN" dirty="0"/>
              <a:t>First Level</a:t>
            </a:r>
            <a:endParaRPr lang="zh-CN" altLang="en-US" dirty="0"/>
          </a:p>
          <a:p>
            <a:pPr lvl="2"/>
            <a:r>
              <a:rPr lang="en-US" altLang="zh-CN" dirty="0"/>
              <a:t>Second Level</a:t>
            </a:r>
            <a:endParaRPr lang="zh-CN" altLang="en-US" dirty="0"/>
          </a:p>
          <a:p>
            <a:pPr lvl="3"/>
            <a:r>
              <a:rPr lang="en-US" altLang="zh-CN" dirty="0"/>
              <a:t>Third Level</a:t>
            </a:r>
            <a:endParaRPr lang="zh-CN" altLang="en-US" dirty="0"/>
          </a:p>
          <a:p>
            <a:pPr lvl="4"/>
            <a:r>
              <a:rPr lang="en-US" altLang="zh-CN" dirty="0"/>
              <a:t>Fourth Level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79376" y="836712"/>
            <a:ext cx="1110302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96600" y="82361"/>
            <a:ext cx="615218" cy="61033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336360" y="638132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algn="r"/>
            <a:fld id="{CBD803B2-A378-42BD-B5EC-F7748F169FE0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35635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CBD803B2-A378-42BD-B5EC-F7748F169FE0}" type="slidenum">
              <a:rPr lang="en-US" altLang="zh-CN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56207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052736"/>
            <a:ext cx="109728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200" b="0" kern="1200">
          <a:solidFill>
            <a:schemeClr val="bg1"/>
          </a:solidFill>
          <a:latin typeface="Segoe Print" panose="02000600000000000000" charset="0"/>
          <a:ea typeface="宋体" panose="02010600030101010101" pitchFamily="2" charset="-122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25000"/>
        </a:lnSpc>
        <a:spcBef>
          <a:spcPts val="1200"/>
        </a:spcBef>
        <a:spcAft>
          <a:spcPts val="600"/>
        </a:spcAft>
        <a:buFont typeface="Arial" panose="020B0604020202020204" pitchFamily="34" charset="0"/>
        <a:buChar char="•"/>
        <a:defRPr sz="2800" b="1" kern="1200">
          <a:solidFill>
            <a:srgbClr val="0070C0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1pPr>
      <a:lvl2pPr marL="742950" indent="-28575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Segoe Print" panose="02000600000000000000" charset="0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rohit497.github.io/Recent-Advances-in-Vision-and-Language-Research/slides/tutorial-part-2-vqa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5480" y="1107403"/>
            <a:ext cx="9552384" cy="2194922"/>
          </a:xfrm>
          <a:noFill/>
          <a:effectLst/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zh-CN" altLang="en-US" sz="54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第三讲</a:t>
            </a:r>
            <a:r>
              <a:rPr lang="en-US" altLang="zh-CN" sz="54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:</a:t>
            </a:r>
            <a:r>
              <a:rPr lang="zh-CN" altLang="en-US" sz="54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学术研究之科研过程与创新性研究点</a:t>
            </a:r>
            <a:br>
              <a:rPr lang="en-US" altLang="zh-CN" sz="5400" dirty="0">
                <a:solidFill>
                  <a:srgbClr val="002060"/>
                </a:solidFill>
                <a:effectLst/>
                <a:latin typeface="+mj-ea"/>
                <a:ea typeface="+mj-ea"/>
              </a:rPr>
            </a:br>
            <a:endParaRPr lang="zh-CN" altLang="en-US" sz="3200" dirty="0">
              <a:solidFill>
                <a:srgbClr val="002060"/>
              </a:solidFill>
              <a:effectLst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75520" y="2780928"/>
            <a:ext cx="8534400" cy="1584175"/>
          </a:xfrm>
        </p:spPr>
        <p:txBody>
          <a:bodyPr/>
          <a:lstStyle/>
          <a:p>
            <a:r>
              <a:rPr lang="zh-CN" altLang="en-US" sz="4000" b="1">
                <a:latin typeface="+mn-lt"/>
                <a:ea typeface="楷体" panose="02010609060101010101" pitchFamily="49" charset="-122"/>
              </a:rPr>
              <a:t>陈铭浩</a:t>
            </a:r>
            <a:endParaRPr lang="en-US" altLang="zh-CN" sz="4000" b="1" dirty="0">
              <a:latin typeface="+mn-lt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杭州电子科技大学计算机学院</a:t>
            </a:r>
            <a:endParaRPr lang="en-US" altLang="zh-CN" sz="280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5" r="499" b="3131"/>
          <a:stretch>
            <a:fillRect/>
          </a:stretch>
        </p:blipFill>
        <p:spPr>
          <a:xfrm>
            <a:off x="0" y="4653136"/>
            <a:ext cx="12192000" cy="219492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E4E68-48C0-0C18-4F70-5B032B7A4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科研过程</a:t>
            </a:r>
            <a:r>
              <a:rPr lang="en-US" altLang="zh-CN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—</a:t>
            </a:r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学会合作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8CDDB9-331A-1813-0835-CD90C7346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文档中记录对别人代码的复现过程与结果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598071-63DE-8E6E-9338-91AB3FB87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10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229A9A-65CE-D103-2F44-745152EB9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166" y="1645615"/>
            <a:ext cx="9531444" cy="510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918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8E1175-B974-6413-8776-A52587916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科研过程</a:t>
            </a:r>
            <a:r>
              <a:rPr lang="en-US" altLang="zh-CN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—</a:t>
            </a:r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学会合作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B4BD6B-092B-0B57-1DDF-486C2F1D7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在科研过程中持续更新文档，借助文档来整理思路与实验，并用来向他人展示与交流。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14088-5E5E-4657-521F-D18471ADE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296D636-12AB-4EEB-50BE-13783D30A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4" y="2145983"/>
            <a:ext cx="8568952" cy="458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01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E16E-AF06-2AE5-7E03-B2BC1E9E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409CC8-2AD9-3B21-7AE8-F386F416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26BE39-5167-4713-688D-041628B12784}"/>
              </a:ext>
            </a:extLst>
          </p:cNvPr>
          <p:cNvSpPr/>
          <p:nvPr/>
        </p:nvSpPr>
        <p:spPr>
          <a:xfrm>
            <a:off x="263352" y="1461807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选择研究领域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F42C2DA-52D5-488C-138E-F46612E688C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559496" y="2181887"/>
            <a:ext cx="0" cy="5040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DADA8DD-438C-C77F-3D6C-20CFB8AE8F8B}"/>
              </a:ext>
            </a:extLst>
          </p:cNvPr>
          <p:cNvSpPr/>
          <p:nvPr/>
        </p:nvSpPr>
        <p:spPr>
          <a:xfrm>
            <a:off x="263352" y="2658844"/>
            <a:ext cx="2592288" cy="73363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上手了解该领域</a:t>
            </a:r>
            <a:endParaRPr kumimoji="1" lang="en-US" altLang="zh-CN" sz="20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并选择一个方向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CE0A01B-B2EC-FF91-01E8-D957F1D71AC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55640" y="3025659"/>
            <a:ext cx="60700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66A8091-10F8-8473-CC20-513FE8663B05}"/>
              </a:ext>
            </a:extLst>
          </p:cNvPr>
          <p:cNvSpPr/>
          <p:nvPr/>
        </p:nvSpPr>
        <p:spPr>
          <a:xfrm>
            <a:off x="3520939" y="2685943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通读论文，理清该方向论文的脉络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72AFBD4-40BD-3A4F-4CD7-70577C585CB3}"/>
              </a:ext>
            </a:extLst>
          </p:cNvPr>
          <p:cNvCxnSpPr>
            <a:cxnSpLocks/>
          </p:cNvCxnSpPr>
          <p:nvPr/>
        </p:nvCxnSpPr>
        <p:spPr>
          <a:xfrm>
            <a:off x="4773552" y="3408716"/>
            <a:ext cx="0" cy="4905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8866F0E-E0C1-FC14-97BC-605216C7E7D2}"/>
              </a:ext>
            </a:extLst>
          </p:cNvPr>
          <p:cNvSpPr/>
          <p:nvPr/>
        </p:nvSpPr>
        <p:spPr>
          <a:xfrm>
            <a:off x="3477408" y="3904419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发现现象和问题</a:t>
            </a:r>
            <a:endParaRPr kumimoji="1" lang="en-US" altLang="zh-CN" sz="20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（精读相关的论文）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6E7F263-68F3-0AEE-247C-324F774165D6}"/>
              </a:ext>
            </a:extLst>
          </p:cNvPr>
          <p:cNvCxnSpPr>
            <a:cxnSpLocks/>
          </p:cNvCxnSpPr>
          <p:nvPr/>
        </p:nvCxnSpPr>
        <p:spPr>
          <a:xfrm>
            <a:off x="6069696" y="4264459"/>
            <a:ext cx="64807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2867821-53F9-AF95-1D42-65F583FCDBCD}"/>
              </a:ext>
            </a:extLst>
          </p:cNvPr>
          <p:cNvSpPr/>
          <p:nvPr/>
        </p:nvSpPr>
        <p:spPr>
          <a:xfrm>
            <a:off x="6729398" y="3899223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Idea</a:t>
            </a:r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形成与完善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121BB1-4FD8-C78C-7611-C66FB247EF32}"/>
              </a:ext>
            </a:extLst>
          </p:cNvPr>
          <p:cNvSpPr/>
          <p:nvPr/>
        </p:nvSpPr>
        <p:spPr>
          <a:xfrm>
            <a:off x="5097588" y="5399362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实验验证与发现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B3B53C5-8F5F-8AF4-CA2F-4DFFA57EAF1C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6393732" y="4619303"/>
            <a:ext cx="1631810" cy="78005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3E6B101-F185-D568-4387-BFB7D11CDC81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4773552" y="4624499"/>
            <a:ext cx="1620180" cy="77486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5C6688E8-CFCC-1F96-C4FE-4AE1E96DC3F3}"/>
              </a:ext>
            </a:extLst>
          </p:cNvPr>
          <p:cNvSpPr/>
          <p:nvPr/>
        </p:nvSpPr>
        <p:spPr>
          <a:xfrm>
            <a:off x="3287688" y="3653969"/>
            <a:ext cx="6264691" cy="2693526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61BC932-CE16-B16A-54CB-9756EC7DFB31}"/>
              </a:ext>
            </a:extLst>
          </p:cNvPr>
          <p:cNvCxnSpPr>
            <a:cxnSpLocks/>
          </p:cNvCxnSpPr>
          <p:nvPr/>
        </p:nvCxnSpPr>
        <p:spPr>
          <a:xfrm>
            <a:off x="9552379" y="5051351"/>
            <a:ext cx="64807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8C008526-D151-D673-4058-9E70AFD1FE00}"/>
              </a:ext>
            </a:extLst>
          </p:cNvPr>
          <p:cNvSpPr/>
          <p:nvPr/>
        </p:nvSpPr>
        <p:spPr>
          <a:xfrm>
            <a:off x="10272464" y="4679282"/>
            <a:ext cx="1663080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</p:txBody>
      </p:sp>
    </p:spTree>
    <p:extLst>
      <p:ext uri="{BB962C8B-B14F-4D97-AF65-F5344CB8AC3E}">
        <p14:creationId xmlns:p14="http://schemas.microsoft.com/office/powerpoint/2010/main" val="2546422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F37C-5C88-38BA-F6A8-355C2341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34CA6-5E53-2568-7362-58AFAEDD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选研究</a:t>
            </a:r>
            <a:r>
              <a:rPr kumimoji="1" lang="zh-CN" altLang="en-US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</a:t>
            </a:r>
            <a:r>
              <a:rPr kumimoji="1" lang="zh-CN" altLang="en-US" dirty="0">
                <a:solidFill>
                  <a:srgbClr val="C00000"/>
                </a:solidFill>
              </a:rPr>
              <a:t>（选题）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dirty="0"/>
              <a:t>上手了解该</a:t>
            </a:r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领域，并选择一方向</a:t>
            </a:r>
            <a:r>
              <a:rPr kumimoji="1" lang="zh-CN" altLang="en-US" dirty="0"/>
              <a:t>（调研研究目的）</a:t>
            </a:r>
            <a:endParaRPr kumimoji="1" lang="en-US" altLang="zh-CN" dirty="0"/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通读论文，理清该方向论文的脉络（理论积累）</a:t>
            </a: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精读相关的论文、初步试验（发现现象与思考科学问题）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想法与实验迭代（设计与完善解决方法）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  <a:p>
            <a:endParaRPr kumimoji="1" lang="zh-CN" altLang="en-US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3492D-16DB-1A51-DB4E-94A19FFF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6630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zh-CN" altLang="en-US" dirty="0"/>
              <a:t>学术研究过程——选题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20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科研选题的意义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选题能够决定科技论文的价值和效用</a:t>
            </a: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选题可以规划文章的方向、角度和规模，弥补知识储备的不足</a:t>
            </a:r>
          </a:p>
          <a:p>
            <a:pPr lvl="1">
              <a:lnSpc>
                <a:spcPct val="205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合适的选题可以保证写作的顺利进行，提高科研能力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14</a:t>
            </a:fld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学术研究过程——选题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20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科研选题的基本要求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选择本学科亟待解决的课题</a:t>
            </a: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en-US" altLang="zh-CN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选择本学科处于前沿位置的课题</a:t>
            </a:r>
          </a:p>
          <a:p>
            <a:pPr lvl="1">
              <a:lnSpc>
                <a:spcPct val="205000"/>
              </a:lnSpc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选择预想获得理想效果的课题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15</a:t>
            </a:fld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学术研究过程——选题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 lnSpcReduction="10000"/>
          </a:bodyPr>
          <a:lstStyle/>
          <a:p>
            <a:pPr>
              <a:lnSpc>
                <a:spcPct val="20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科研选题的课题来源</a:t>
            </a:r>
            <a:endParaRPr lang="en-US" altLang="zh-CN" b="0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205000"/>
              </a:lnSpc>
              <a:spcAft>
                <a:spcPts val="0"/>
              </a:spcAft>
              <a:buNone/>
            </a:pP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（</a:t>
            </a:r>
            <a:r>
              <a:rPr lang="en-US" altLang="zh-CN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Top</a:t>
            </a:r>
            <a:r>
              <a:rPr lang="zh-CN" altLang="en-US" b="0" dirty="0">
                <a:solidFill>
                  <a:srgbClr val="C0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）你的导师</a:t>
            </a:r>
            <a:endParaRPr lang="en-US" altLang="zh-CN" b="0" dirty="0">
              <a:solidFill>
                <a:srgbClr val="C0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国家课题（纵向课题）</a:t>
            </a:r>
            <a:endParaRPr lang="en-US" altLang="zh-CN" b="0" dirty="0">
              <a:solidFill>
                <a:schemeClr val="bg1">
                  <a:lumMod val="75000"/>
                </a:schemeClr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205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部委及省市级课题（纵向课题）</a:t>
            </a:r>
          </a:p>
          <a:p>
            <a:pPr lvl="1">
              <a:lnSpc>
                <a:spcPct val="205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外单位委托课题，所谓的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“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横向课题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”</a:t>
            </a:r>
            <a:endParaRPr lang="en-US" altLang="zh-CN" dirty="0">
              <a:solidFill>
                <a:schemeClr val="bg1">
                  <a:lumMod val="75000"/>
                </a:schemeClr>
              </a:solidFill>
            </a:endParaRPr>
          </a:p>
          <a:p>
            <a:pPr lvl="1">
              <a:lnSpc>
                <a:spcPct val="205000"/>
              </a:lnSpc>
            </a:pP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本单位需要开发的新产品课题 </a:t>
            </a:r>
          </a:p>
          <a:p>
            <a:pPr marL="457200" lvl="1" indent="0">
              <a:lnSpc>
                <a:spcPct val="205000"/>
              </a:lnSpc>
              <a:buNone/>
            </a:pPr>
            <a:r>
              <a:rPr lang="zh-CN" altLang="en-US" dirty="0">
                <a:solidFill>
                  <a:srgbClr val="C00000"/>
                </a:solidFill>
              </a:rPr>
              <a:t>自选课题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16</a:t>
            </a:fld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学术研究过程——选题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8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ea typeface="+mj-ea"/>
                <a:cs typeface="Times New Roman" panose="02020603050405020304" pitchFamily="18" charset="0"/>
              </a:rPr>
              <a:t>自主</a:t>
            </a: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选定研究领域</a:t>
            </a:r>
          </a:p>
          <a:p>
            <a:pPr lvl="1">
              <a:lnSpc>
                <a:spcPct val="18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浏览捕捉法</a:t>
            </a:r>
          </a:p>
          <a:p>
            <a:pPr lvl="2">
              <a:lnSpc>
                <a:spcPct val="185000"/>
              </a:lnSpc>
              <a:spcAft>
                <a:spcPts val="0"/>
              </a:spcAft>
            </a:pP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将通过阅读所得到的方方面面的内容，进行分类、排列、组合，从中寻找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感兴趣的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问题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。找到合适的研究方向：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3">
              <a:lnSpc>
                <a:spcPct val="185000"/>
              </a:lnSpc>
              <a:spcAft>
                <a:spcPts val="0"/>
              </a:spcAft>
            </a:pP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哪些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方向是热门的、研究多的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</a:t>
            </a:r>
          </a:p>
          <a:p>
            <a:pPr lvl="3">
              <a:lnSpc>
                <a:spcPct val="185000"/>
              </a:lnSpc>
              <a:spcAft>
                <a:spcPts val="0"/>
              </a:spcAft>
            </a:pP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哪些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方向是新兴的、未饱和的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</a:p>
          <a:p>
            <a:pPr lvl="3">
              <a:lnSpc>
                <a:spcPct val="185000"/>
              </a:lnSpc>
              <a:spcAft>
                <a:spcPts val="0"/>
              </a:spcAft>
            </a:pP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哪些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方向是好研究的，符合实验室方向的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</a:t>
            </a:r>
          </a:p>
          <a:p>
            <a:pPr marL="1371600" lvl="3" indent="0">
              <a:lnSpc>
                <a:spcPct val="185000"/>
              </a:lnSpc>
              <a:spcAft>
                <a:spcPts val="0"/>
              </a:spcAft>
              <a:buNone/>
            </a:pP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1">
              <a:lnSpc>
                <a:spcPct val="205000"/>
              </a:lnSpc>
            </a:pP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17</a:t>
            </a:fld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学术研究过程——选题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9376" y="908720"/>
            <a:ext cx="10873208" cy="5472608"/>
          </a:xfrm>
        </p:spPr>
        <p:txBody>
          <a:bodyPr>
            <a:normAutofit/>
          </a:bodyPr>
          <a:lstStyle/>
          <a:p>
            <a:pPr>
              <a:lnSpc>
                <a:spcPct val="185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b="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自主选定研究领域</a:t>
            </a:r>
          </a:p>
          <a:p>
            <a:pPr lvl="1">
              <a:lnSpc>
                <a:spcPct val="205000"/>
              </a:lnSpc>
              <a:spcAft>
                <a:spcPts val="0"/>
              </a:spcAft>
            </a:pP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追溯验证法</a:t>
            </a:r>
          </a:p>
          <a:p>
            <a:pPr lvl="2">
              <a:lnSpc>
                <a:spcPct val="205000"/>
              </a:lnSpc>
              <a:spcAft>
                <a:spcPts val="0"/>
              </a:spcAft>
            </a:pP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即先有拟想，然后通过阅读资料加以验证来确定选题的方法。将自己在研究中的体会与资料分别加以比较，找出</a:t>
            </a: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lvl="3">
              <a:lnSpc>
                <a:spcPct val="185000"/>
              </a:lnSpc>
              <a:spcAft>
                <a:spcPts val="0"/>
              </a:spcAft>
            </a:pP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哪些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想法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和资料是基本一致的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</a:t>
            </a:r>
          </a:p>
          <a:p>
            <a:pPr lvl="3">
              <a:lnSpc>
                <a:spcPct val="185000"/>
              </a:lnSpc>
              <a:spcAft>
                <a:spcPts val="0"/>
              </a:spcAft>
            </a:pP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哪些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想法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虽然资料已有，但自己对此有不同看法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</a:t>
            </a:r>
          </a:p>
          <a:p>
            <a:pPr lvl="3">
              <a:lnSpc>
                <a:spcPct val="185000"/>
              </a:lnSpc>
              <a:spcAft>
                <a:spcPts val="0"/>
              </a:spcAft>
            </a:pP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哪些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想法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是在资料基础上的深化和发挥等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。</a:t>
            </a:r>
          </a:p>
          <a:p>
            <a:pPr lvl="3">
              <a:lnSpc>
                <a:spcPct val="185000"/>
              </a:lnSpc>
              <a:spcAft>
                <a:spcPts val="0"/>
              </a:spcAft>
            </a:pP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哪些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想法</a:t>
            </a:r>
            <a:r>
              <a:rPr lang="en-US" altLang="zh-CN" b="0" dirty="0" err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在资料中没有或部分没有</a:t>
            </a:r>
            <a:r>
              <a:rPr lang="en-US" altLang="zh-CN" b="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；</a:t>
            </a:r>
          </a:p>
          <a:p>
            <a:pPr lvl="2">
              <a:lnSpc>
                <a:spcPct val="205000"/>
              </a:lnSpc>
              <a:spcAft>
                <a:spcPts val="0"/>
              </a:spcAft>
            </a:pPr>
            <a:endParaRPr lang="en-US" altLang="zh-CN" b="0" dirty="0">
              <a:solidFill>
                <a:schemeClr val="tx1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18</a:t>
            </a:fld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2AE9D-E21C-42CF-71C1-5ACCCB55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学术研究过程——选题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B441511-FB6A-3A21-04DC-FCA178EA7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6" r="53137"/>
          <a:stretch/>
        </p:blipFill>
        <p:spPr>
          <a:xfrm>
            <a:off x="2576578" y="1114601"/>
            <a:ext cx="7038844" cy="563185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BCD109-30DB-5A39-6194-6C9092A5A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1544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E16E-AF06-2AE5-7E03-B2BC1E9E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409CC8-2AD9-3B21-7AE8-F386F416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26BE39-5167-4713-688D-041628B12784}"/>
              </a:ext>
            </a:extLst>
          </p:cNvPr>
          <p:cNvSpPr/>
          <p:nvPr/>
        </p:nvSpPr>
        <p:spPr>
          <a:xfrm>
            <a:off x="263352" y="1461807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选择研究领域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F42C2DA-52D5-488C-138E-F46612E688C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559496" y="2181887"/>
            <a:ext cx="0" cy="5040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DADA8DD-438C-C77F-3D6C-20CFB8AE8F8B}"/>
              </a:ext>
            </a:extLst>
          </p:cNvPr>
          <p:cNvSpPr/>
          <p:nvPr/>
        </p:nvSpPr>
        <p:spPr>
          <a:xfrm>
            <a:off x="263352" y="2658844"/>
            <a:ext cx="2592288" cy="73363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上手了解该领域</a:t>
            </a:r>
            <a:endParaRPr kumimoji="1" lang="en-US" altLang="zh-CN" sz="20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并选择一个方向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CE0A01B-B2EC-FF91-01E8-D957F1D71AC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55640" y="3025659"/>
            <a:ext cx="60700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66A8091-10F8-8473-CC20-513FE8663B05}"/>
              </a:ext>
            </a:extLst>
          </p:cNvPr>
          <p:cNvSpPr/>
          <p:nvPr/>
        </p:nvSpPr>
        <p:spPr>
          <a:xfrm>
            <a:off x="3520939" y="2685943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通读论文，理清该方向论文的脉络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72AFBD4-40BD-3A4F-4CD7-70577C585CB3}"/>
              </a:ext>
            </a:extLst>
          </p:cNvPr>
          <p:cNvCxnSpPr>
            <a:cxnSpLocks/>
          </p:cNvCxnSpPr>
          <p:nvPr/>
        </p:nvCxnSpPr>
        <p:spPr>
          <a:xfrm>
            <a:off x="4773552" y="3408716"/>
            <a:ext cx="0" cy="4905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8866F0E-E0C1-FC14-97BC-605216C7E7D2}"/>
              </a:ext>
            </a:extLst>
          </p:cNvPr>
          <p:cNvSpPr/>
          <p:nvPr/>
        </p:nvSpPr>
        <p:spPr>
          <a:xfrm>
            <a:off x="3477408" y="3904419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发现现象和问题</a:t>
            </a:r>
            <a:endParaRPr kumimoji="1" lang="en-US" altLang="zh-CN" sz="20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（精读相关的论文）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6E7F263-68F3-0AEE-247C-324F774165D6}"/>
              </a:ext>
            </a:extLst>
          </p:cNvPr>
          <p:cNvCxnSpPr>
            <a:cxnSpLocks/>
          </p:cNvCxnSpPr>
          <p:nvPr/>
        </p:nvCxnSpPr>
        <p:spPr>
          <a:xfrm>
            <a:off x="6069696" y="4264459"/>
            <a:ext cx="64807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2867821-53F9-AF95-1D42-65F583FCDBCD}"/>
              </a:ext>
            </a:extLst>
          </p:cNvPr>
          <p:cNvSpPr/>
          <p:nvPr/>
        </p:nvSpPr>
        <p:spPr>
          <a:xfrm>
            <a:off x="6729398" y="3899223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Idea</a:t>
            </a:r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形成与完善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121BB1-4FD8-C78C-7611-C66FB247EF32}"/>
              </a:ext>
            </a:extLst>
          </p:cNvPr>
          <p:cNvSpPr/>
          <p:nvPr/>
        </p:nvSpPr>
        <p:spPr>
          <a:xfrm>
            <a:off x="5097588" y="5399362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实验验证与发现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B3B53C5-8F5F-8AF4-CA2F-4DFFA57EAF1C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6393732" y="4619303"/>
            <a:ext cx="1631810" cy="78005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3E6B101-F185-D568-4387-BFB7D11CDC81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4773552" y="4624499"/>
            <a:ext cx="1620180" cy="77486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5C6688E8-CFCC-1F96-C4FE-4AE1E96DC3F3}"/>
              </a:ext>
            </a:extLst>
          </p:cNvPr>
          <p:cNvSpPr/>
          <p:nvPr/>
        </p:nvSpPr>
        <p:spPr>
          <a:xfrm>
            <a:off x="3287688" y="3653969"/>
            <a:ext cx="6264691" cy="2693526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61BC932-CE16-B16A-54CB-9756EC7DFB31}"/>
              </a:ext>
            </a:extLst>
          </p:cNvPr>
          <p:cNvCxnSpPr>
            <a:cxnSpLocks/>
          </p:cNvCxnSpPr>
          <p:nvPr/>
        </p:nvCxnSpPr>
        <p:spPr>
          <a:xfrm>
            <a:off x="9552379" y="5051351"/>
            <a:ext cx="64807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8C008526-D151-D673-4058-9E70AFD1FE00}"/>
              </a:ext>
            </a:extLst>
          </p:cNvPr>
          <p:cNvSpPr/>
          <p:nvPr/>
        </p:nvSpPr>
        <p:spPr>
          <a:xfrm>
            <a:off x="10272464" y="4679282"/>
            <a:ext cx="1663080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</p:txBody>
      </p:sp>
    </p:spTree>
    <p:extLst>
      <p:ext uri="{BB962C8B-B14F-4D97-AF65-F5344CB8AC3E}">
        <p14:creationId xmlns:p14="http://schemas.microsoft.com/office/powerpoint/2010/main" val="490043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F37C-5C88-38BA-F6A8-355C2341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34CA6-5E53-2568-7362-58AFAEDD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选研究</a:t>
            </a:r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</a:t>
            </a:r>
            <a:r>
              <a:rPr kumimoji="1" lang="zh-CN" altLang="en-US" dirty="0"/>
              <a:t>（选题）</a:t>
            </a:r>
            <a:endParaRPr kumimoji="1" lang="en-US" altLang="zh-CN" dirty="0"/>
          </a:p>
          <a:p>
            <a:r>
              <a:rPr kumimoji="1" lang="zh-CN" altLang="en-US" dirty="0">
                <a:solidFill>
                  <a:srgbClr val="C00000"/>
                </a:solidFill>
              </a:rPr>
              <a:t>上手了解该</a:t>
            </a:r>
            <a:r>
              <a:rPr kumimoji="1" lang="zh-CN" altLang="en-US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领域，并选择一方向</a:t>
            </a:r>
            <a:r>
              <a:rPr kumimoji="1" lang="zh-CN" altLang="en-US" dirty="0">
                <a:solidFill>
                  <a:srgbClr val="C00000"/>
                </a:solidFill>
              </a:rPr>
              <a:t>（调研研究目的）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通读论文，理清该方向论文的脉络（理论积累）</a:t>
            </a: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精读相关的论文、初步试验（发现现象与思考科学问题）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想法与实验迭代（设计与完善解决方法）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  <a:p>
            <a:endParaRPr kumimoji="1" lang="zh-CN" altLang="en-US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3492D-16DB-1A51-DB4E-94A19FFF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53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如何调研</a:t>
            </a:r>
            <a:r>
              <a:rPr lang="zh-CN" altLang="en-US" dirty="0"/>
              <a:t>论文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21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83432" y="1445164"/>
            <a:ext cx="1918970" cy="584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入门阶段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3432" y="2377902"/>
            <a:ext cx="27438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顶端阅读 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83432" y="3343814"/>
            <a:ext cx="2066976" cy="2249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讲座、报告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Tutorial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Oral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知名数据集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综述论文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688966" y="5608599"/>
            <a:ext cx="6962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入门</a:t>
            </a:r>
            <a:r>
              <a:rPr sz="2800" b="1" i="1" dirty="0" err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阶段从有影响力的经典工作开始阅读</a:t>
            </a:r>
            <a:r>
              <a:rPr sz="28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!</a:t>
            </a: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B4DAB5C7-446D-0F3A-95DC-44C91FAD91FA}"/>
              </a:ext>
            </a:extLst>
          </p:cNvPr>
          <p:cNvSpPr txBox="1"/>
          <p:nvPr/>
        </p:nvSpPr>
        <p:spPr>
          <a:xfrm>
            <a:off x="4794885" y="2382790"/>
            <a:ext cx="27438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海量阅读  ✅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120A2086-9417-A8A3-679D-9860A8CAE966}"/>
              </a:ext>
            </a:extLst>
          </p:cNvPr>
          <p:cNvSpPr txBox="1"/>
          <p:nvPr/>
        </p:nvSpPr>
        <p:spPr>
          <a:xfrm>
            <a:off x="4794885" y="3309524"/>
            <a:ext cx="2602230" cy="142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刷</a:t>
            </a:r>
            <a:r>
              <a:rPr lang="zh-CN" altLang="en-US" sz="240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顶会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期刊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刷</a:t>
            </a: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arxiv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刷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学术自媒体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B160DC-8C42-495C-642E-76B62D5B4BAB}"/>
              </a:ext>
            </a:extLst>
          </p:cNvPr>
          <p:cNvSpPr txBox="1"/>
          <p:nvPr/>
        </p:nvSpPr>
        <p:spPr>
          <a:xfrm>
            <a:off x="4794885" y="1418964"/>
            <a:ext cx="19189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精通阶段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E8411D-FEC4-576D-9481-19B09EC364E9}"/>
              </a:ext>
            </a:extLst>
          </p:cNvPr>
          <p:cNvSpPr txBox="1"/>
          <p:nvPr/>
        </p:nvSpPr>
        <p:spPr>
          <a:xfrm>
            <a:off x="8324365" y="2382790"/>
            <a:ext cx="27438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精细阅读  ✅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5C056D-5AF1-BF4F-4DBE-821C7FE3F342}"/>
              </a:ext>
            </a:extLst>
          </p:cNvPr>
          <p:cNvSpPr txBox="1"/>
          <p:nvPr/>
        </p:nvSpPr>
        <p:spPr>
          <a:xfrm>
            <a:off x="8324365" y="3309524"/>
            <a:ext cx="2932213" cy="1363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citation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找论文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精细读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相关论文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结合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代码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读论文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5583AE-B0FD-455A-DB81-49379BE54A99}"/>
              </a:ext>
            </a:extLst>
          </p:cNvPr>
          <p:cNvSpPr txBox="1"/>
          <p:nvPr/>
        </p:nvSpPr>
        <p:spPr>
          <a:xfrm>
            <a:off x="8324365" y="1418964"/>
            <a:ext cx="19189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专研阶段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/>
              <a:t>我们文献调研出了什么问题?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22</a:t>
            </a:fld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1127125" y="1038225"/>
            <a:ext cx="9986010" cy="5433060"/>
            <a:chOff x="1775" y="1635"/>
            <a:chExt cx="15726" cy="85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" y="1635"/>
              <a:ext cx="15726" cy="7531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2796" y="9369"/>
              <a:ext cx="13752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i="1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所有信息都新(立意、概念、方法)，分不清重点，全看!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/>
              <a:t>我们文献调研出了什么问题?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23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616075" y="1268730"/>
            <a:ext cx="9197975" cy="5058410"/>
            <a:chOff x="2545" y="1998"/>
            <a:chExt cx="14485" cy="796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45" y="3132"/>
              <a:ext cx="14109" cy="553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023" y="1998"/>
              <a:ext cx="276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我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</a:rPr>
                <a:t>看的论文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696" y="1998"/>
              <a:ext cx="38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真实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</a:rPr>
                <a:t>的研究体系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2662" y="1998"/>
              <a:ext cx="436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我理解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</a:rPr>
                <a:t>的研究体系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97" y="9142"/>
              <a:ext cx="10573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i="1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零散看论文，不成体系，且存在认知偏差!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/>
              <a:t>我们文献调研出了什么问题?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24</a:t>
            </a:fld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1199456" y="1557020"/>
            <a:ext cx="8816340" cy="4615815"/>
            <a:chOff x="3816" y="2452"/>
            <a:chExt cx="13884" cy="7269"/>
          </a:xfrm>
        </p:grpSpPr>
        <p:sp>
          <p:nvSpPr>
            <p:cNvPr id="6" name="文本框 5"/>
            <p:cNvSpPr txBox="1"/>
            <p:nvPr/>
          </p:nvSpPr>
          <p:spPr>
            <a:xfrm>
              <a:off x="3816" y="2452"/>
              <a:ext cx="6914" cy="72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只看1~2篇论文，没深度! 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只搜1~2关键词，没广度! 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海量盲目搜论文，没重点! 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已有认知读论文，没提升! 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零零散散读论文，没体系! 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跟风尽信牛论文，没思辨! 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...</a:t>
              </a:r>
            </a:p>
          </p:txBody>
        </p:sp>
        <p:sp>
          <p:nvSpPr>
            <p:cNvPr id="9" name="右大括号 8"/>
            <p:cNvSpPr/>
            <p:nvPr/>
          </p:nvSpPr>
          <p:spPr>
            <a:xfrm>
              <a:off x="10620" y="2964"/>
              <a:ext cx="794" cy="2608"/>
            </a:xfrm>
            <a:prstGeom prst="rightBrac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右大括号 9"/>
            <p:cNvSpPr/>
            <p:nvPr/>
          </p:nvSpPr>
          <p:spPr>
            <a:xfrm>
              <a:off x="10620" y="5853"/>
              <a:ext cx="794" cy="2495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1754" y="3812"/>
              <a:ext cx="5946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收集论文的目标和方式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00" y="6688"/>
              <a:ext cx="5380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读论文的深度和反思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1754" y="7684"/>
              <a:ext cx="291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8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06204106-55C3-C010-466F-AD5CE5937BD7}"/>
              </a:ext>
            </a:extLst>
          </p:cNvPr>
          <p:cNvSpPr txBox="1"/>
          <p:nvPr/>
        </p:nvSpPr>
        <p:spPr>
          <a:xfrm>
            <a:off x="9717945" y="4246880"/>
            <a:ext cx="23775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如何读论文？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4EE6B0E-FE0F-CCD6-B6B5-016EB25BEC8A}"/>
              </a:ext>
            </a:extLst>
          </p:cNvPr>
          <p:cNvSpPr txBox="1"/>
          <p:nvPr/>
        </p:nvSpPr>
        <p:spPr>
          <a:xfrm>
            <a:off x="9558596" y="17881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文献收集方法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入门阶段 </a:t>
            </a:r>
            <a:r>
              <a:rPr lang="en-US" altLang="zh-CN" dirty="0"/>
              <a:t>——</a:t>
            </a:r>
            <a:r>
              <a:rPr lang="zh-CN" altLang="en-US" dirty="0"/>
              <a:t>了解研究领域</a:t>
            </a:r>
            <a:endParaRPr lang="en-US" alt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25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11225" y="1124585"/>
            <a:ext cx="8629650" cy="1850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1. 近3~5年领域顶会相关</a:t>
            </a:r>
            <a:r>
              <a:rPr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Topic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Tutorial</a:t>
            </a:r>
          </a:p>
          <a:p>
            <a:pPr>
              <a:lnSpc>
                <a:spcPct val="130000"/>
              </a:lnSpc>
            </a:pP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2. 近3~5年领域顶会相关</a:t>
            </a:r>
            <a:r>
              <a:rPr sz="2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Topic</a:t>
            </a:r>
            <a:r>
              <a:rPr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的综述论文</a:t>
            </a:r>
          </a:p>
          <a:p>
            <a:pPr>
              <a:lnSpc>
                <a:spcPct val="130000"/>
              </a:lnSpc>
            </a:pPr>
            <a:r>
              <a:rPr 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3. 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任务数据集上</a:t>
            </a:r>
            <a:r>
              <a:rPr sz="3200" dirty="0" err="1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经典论文</a:t>
            </a:r>
            <a:r>
              <a:rPr sz="2800" dirty="0" err="1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调研与科学问题归纳</a:t>
            </a:r>
            <a:endParaRPr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354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入门阶段 </a:t>
            </a:r>
            <a:r>
              <a:rPr lang="en-US" altLang="zh-CN" dirty="0"/>
              <a:t>——</a:t>
            </a:r>
            <a:r>
              <a:rPr lang="zh-CN" altLang="en-US" dirty="0"/>
              <a:t>了解研究领域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26</a:t>
            </a:fld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911225" y="1264920"/>
            <a:ext cx="8979535" cy="4859020"/>
            <a:chOff x="1435" y="1992"/>
            <a:chExt cx="14141" cy="7652"/>
          </a:xfrm>
        </p:grpSpPr>
        <p:sp>
          <p:nvSpPr>
            <p:cNvPr id="7" name="文本框 6"/>
            <p:cNvSpPr txBox="1"/>
            <p:nvPr/>
          </p:nvSpPr>
          <p:spPr>
            <a:xfrm>
              <a:off x="1435" y="1992"/>
              <a:ext cx="11549" cy="9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近</a:t>
              </a:r>
              <a:r>
                <a:rPr lang="zh-CN" altLang="en-US" sz="3200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3~5年</a:t>
              </a:r>
              <a:r>
                <a:rPr lang="zh-CN" altLang="en-US" sz="32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领域顶会</a:t>
              </a:r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相关 </a:t>
              </a:r>
              <a:r>
                <a:rPr lang="zh-CN" altLang="en-US" sz="320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Topic</a:t>
              </a:r>
              <a:r>
                <a:rPr lang="zh-CN" altLang="en-US" sz="32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的</a:t>
              </a:r>
              <a:r>
                <a:rPr lang="en-US" altLang="zh-CN" sz="32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</a:t>
              </a:r>
              <a:r>
                <a:rPr lang="zh-CN" altLang="en-US" sz="3200">
                  <a:solidFill>
                    <a:srgbClr val="C00000"/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Tutorial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116" y="3245"/>
              <a:ext cx="532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为什么是领域顶会？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116" y="4266"/>
              <a:ext cx="13460" cy="5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en-US" altLang="zh-CN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前沿性强，领域认知度深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 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👉聚焦过去1~2年热点研究问题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 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👉领域近几年国际知名的学者/团队报告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</a:t>
              </a:r>
              <a:r>
                <a:rPr lang="en-US" altLang="zh-CN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👉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Tutorial 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系统梳理研究问题、发展脉络、技术挑战等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en-US" altLang="zh-CN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综合多个相关领域顶会的不同视角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 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👉例如:</a:t>
              </a:r>
              <a:r>
                <a:rPr lang="en-US" altLang="zh-CN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从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NLP、CV、IR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等方向顶会搜集关于问答的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tutorial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入门阶段 </a:t>
            </a:r>
            <a:r>
              <a:rPr lang="en-US" altLang="zh-CN" dirty="0"/>
              <a:t>——</a:t>
            </a:r>
            <a:r>
              <a:rPr lang="zh-CN" altLang="en-US" dirty="0"/>
              <a:t>了解研究领域</a:t>
            </a:r>
            <a:r>
              <a:rPr dirty="0"/>
              <a:t>——</a:t>
            </a:r>
            <a:r>
              <a:rPr lang="zh-CN" altLang="en-US" dirty="0"/>
              <a:t>读</a:t>
            </a:r>
            <a:r>
              <a:rPr lang="zh-CN" altLang="en-US" dirty="0">
                <a:solidFill>
                  <a:srgbClr val="C00000"/>
                </a:solidFill>
              </a:rPr>
              <a:t>顶级论文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27</a:t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559560" y="1557020"/>
            <a:ext cx="9110345" cy="4290060"/>
            <a:chOff x="2456" y="2452"/>
            <a:chExt cx="14347" cy="6756"/>
          </a:xfrm>
        </p:grpSpPr>
        <p:sp>
          <p:nvSpPr>
            <p:cNvPr id="6" name="文本框 5"/>
            <p:cNvSpPr txBox="1"/>
            <p:nvPr/>
          </p:nvSpPr>
          <p:spPr>
            <a:xfrm>
              <a:off x="2569" y="2452"/>
              <a:ext cx="8619" cy="9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此时读论文要抓住其核心目标: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56" y="3586"/>
              <a:ext cx="14347" cy="5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6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🔅Why：为什么提出这任务？有什么样的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实际需求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?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l">
                <a:lnSpc>
                  <a:spcPct val="16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🔅What：任务对应的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输入、输出、评价指标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分别是什么?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60000"/>
                </a:lnSpc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	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任务有哪些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核心概念、相关概念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?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</a:t>
              </a:r>
            </a:p>
            <a:p>
              <a:pPr algn="l">
                <a:lnSpc>
                  <a:spcPct val="160000"/>
                </a:lnSpc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	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任务分为哪几个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子任务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?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每个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子任务的核心问题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是什么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?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</a:t>
              </a:r>
            </a:p>
            <a:p>
              <a:pPr algn="l">
                <a:lnSpc>
                  <a:spcPct val="16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Where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：任务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解决的程度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: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是否有理论、实验或论据支撑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?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</a:t>
              </a:r>
            </a:p>
            <a:p>
              <a:pPr lvl="1">
                <a:lnSpc>
                  <a:spcPct val="160000"/>
                </a:lnSpc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	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 哪些挑战问题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未被解决或未被验证解决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?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</a:t>
              </a:r>
              <a:endPara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入门阶段 </a:t>
            </a:r>
            <a:r>
              <a:rPr lang="en-US" altLang="zh-CN" dirty="0"/>
              <a:t>——</a:t>
            </a:r>
            <a:r>
              <a:rPr lang="zh-CN" altLang="en-US" dirty="0"/>
              <a:t>了解研究领域</a:t>
            </a:r>
            <a:r>
              <a:rPr dirty="0"/>
              <a:t>——</a:t>
            </a:r>
            <a:r>
              <a:rPr dirty="0" err="1"/>
              <a:t>顶会Tutorial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28</a:t>
            </a:fld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69215" y="1196975"/>
            <a:ext cx="12075160" cy="4774565"/>
            <a:chOff x="109" y="1885"/>
            <a:chExt cx="19016" cy="7519"/>
          </a:xfrm>
        </p:grpSpPr>
        <p:sp>
          <p:nvSpPr>
            <p:cNvPr id="3" name="文本框 2"/>
            <p:cNvSpPr txBox="1"/>
            <p:nvPr/>
          </p:nvSpPr>
          <p:spPr>
            <a:xfrm>
              <a:off x="109" y="1885"/>
              <a:ext cx="19016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  <a:hlinkClick r:id="rId3"/>
                </a:rPr>
                <a:t>CVPR 2020 Tutorial: Recent Advances in Vision and Language—Visual Question Answering and Visual Reasoning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1" y="3194"/>
              <a:ext cx="10948" cy="5753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1669" y="3096"/>
              <a:ext cx="6068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根据</a:t>
              </a:r>
              <a:r>
                <a:rPr lang="en-US" altLang="zh-CN" sz="20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rPr>
                <a:t>Tutorial</a:t>
              </a: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了解技术发展脉络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下载对应论文，阅读</a:t>
              </a:r>
              <a:endParaRPr lang="en-US" altLang="zh-CN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603" y="8774"/>
              <a:ext cx="7208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了解领域之后，选择一个子方向深入</a:t>
              </a: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F3FE7D9B-A3C9-0DF1-7040-442659122F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269" y="2940741"/>
            <a:ext cx="4896842" cy="236399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入门阶段 </a:t>
            </a:r>
            <a:r>
              <a:rPr lang="en-US" altLang="zh-CN" dirty="0"/>
              <a:t>——</a:t>
            </a:r>
            <a:r>
              <a:rPr lang="zh-CN" altLang="en-US" dirty="0"/>
              <a:t>了解研究领域</a:t>
            </a:r>
            <a:r>
              <a:rPr lang="en-US" altLang="zh-CN" dirty="0"/>
              <a:t>——</a:t>
            </a:r>
            <a:r>
              <a:rPr lang="zh-CN" altLang="en-US" dirty="0"/>
              <a:t>数据集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29</a:t>
            </a:fld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91135" y="1056005"/>
            <a:ext cx="11377295" cy="4993005"/>
            <a:chOff x="301" y="1663"/>
            <a:chExt cx="17917" cy="7863"/>
          </a:xfrm>
        </p:grpSpPr>
        <p:cxnSp>
          <p:nvCxnSpPr>
            <p:cNvPr id="38" name="直接箭头连接符 37"/>
            <p:cNvCxnSpPr/>
            <p:nvPr/>
          </p:nvCxnSpPr>
          <p:spPr>
            <a:xfrm flipV="1">
              <a:off x="3363" y="5400"/>
              <a:ext cx="14855" cy="19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1083" y="1663"/>
              <a:ext cx="13983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任务和技术能力的演进路径</a:t>
              </a: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</a:rPr>
                <a:t>，也可以从调研领域重要数据集开始</a:t>
              </a:r>
            </a:p>
          </p:txBody>
        </p:sp>
        <p:cxnSp>
          <p:nvCxnSpPr>
            <p:cNvPr id="39" name="直接箭头连接符 38"/>
            <p:cNvCxnSpPr/>
            <p:nvPr/>
          </p:nvCxnSpPr>
          <p:spPr>
            <a:xfrm flipV="1">
              <a:off x="3363" y="2496"/>
              <a:ext cx="0" cy="2904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 flipH="1">
              <a:off x="1209" y="5400"/>
              <a:ext cx="2154" cy="1928"/>
            </a:xfrm>
            <a:prstGeom prst="straightConnector1">
              <a:avLst/>
            </a:prstGeom>
            <a:ln w="38100">
              <a:solidFill>
                <a:schemeClr val="bg1">
                  <a:lumMod val="85000"/>
                </a:schemeClr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869" y="2496"/>
              <a:ext cx="18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解决方法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1" y="7445"/>
              <a:ext cx="18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chemeClr val="bg1">
                      <a:lumMod val="6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科学问题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1" y="2905"/>
              <a:ext cx="13777" cy="2409"/>
            </a:xfrm>
            <a:prstGeom prst="rect">
              <a:avLst/>
            </a:prstGeom>
          </p:spPr>
        </p:pic>
        <p:sp>
          <p:nvSpPr>
            <p:cNvPr id="46" name="文本框 45"/>
            <p:cNvSpPr txBox="1"/>
            <p:nvPr/>
          </p:nvSpPr>
          <p:spPr>
            <a:xfrm>
              <a:off x="16063" y="5740"/>
              <a:ext cx="18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>
                  <a:solidFill>
                    <a:srgbClr val="92D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实际需求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092" y="6078"/>
              <a:ext cx="11196" cy="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调研后对深入研究的作用:初步缩小研究目标的范围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97" y="7015"/>
              <a:ext cx="5622" cy="2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⭐和自己目标是否一致？</a:t>
              </a:r>
              <a:endParaRPr lang="en-US" altLang="zh-CN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l">
                <a:lnSpc>
                  <a:spcPct val="14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⭐数据上是否存在问题？</a:t>
              </a:r>
            </a:p>
            <a:p>
              <a:pPr algn="l">
                <a:lnSpc>
                  <a:spcPct val="14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⭐是否有延续研究空间？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F37C-5C88-38BA-F6A8-355C2341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34CA6-5E53-2568-7362-58AFAEDD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选研究</a:t>
            </a:r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</a:t>
            </a:r>
            <a:r>
              <a:rPr kumimoji="1" lang="zh-CN" altLang="en-US" dirty="0"/>
              <a:t>（选题）</a:t>
            </a:r>
            <a:endParaRPr kumimoji="1" lang="en-US" altLang="zh-CN" dirty="0"/>
          </a:p>
          <a:p>
            <a:r>
              <a:rPr kumimoji="1" lang="zh-CN" altLang="en-US" dirty="0"/>
              <a:t>上手了解该</a:t>
            </a:r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领域，并选择一方向</a:t>
            </a:r>
            <a:r>
              <a:rPr kumimoji="1" lang="zh-CN" altLang="en-US" dirty="0"/>
              <a:t>（调研研究目的）</a:t>
            </a:r>
            <a:endParaRPr kumimoji="1" lang="en-US" altLang="zh-CN" dirty="0"/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通读论文，理清该方向论文的脉络（理论积累）</a:t>
            </a: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精读相关的论文、初步试验（发现现象与思考科学问题）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想法与实验迭代（设计与完善解决方法）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  <a:p>
            <a:endParaRPr kumimoji="1" lang="zh-CN" altLang="en-US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3492D-16DB-1A51-DB4E-94A19FFF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78483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F37C-5C88-38BA-F6A8-355C2341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34CA6-5E53-2568-7362-58AFAEDD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选研究</a:t>
            </a:r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</a:t>
            </a:r>
            <a:r>
              <a:rPr kumimoji="1" lang="zh-CN" altLang="en-US" dirty="0"/>
              <a:t>（选题）</a:t>
            </a:r>
            <a:endParaRPr kumimoji="1" lang="en-US" altLang="zh-CN" dirty="0"/>
          </a:p>
          <a:p>
            <a:r>
              <a:rPr kumimoji="1" lang="zh-CN" altLang="en-US" dirty="0"/>
              <a:t>上手了解该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领域，并选择一方向</a:t>
            </a:r>
            <a:r>
              <a:rPr kumimoji="1" lang="zh-CN" altLang="en-US" dirty="0"/>
              <a:t>（调研研究目的）</a:t>
            </a:r>
            <a:endParaRPr kumimoji="1" lang="en-US" altLang="zh-CN" dirty="0"/>
          </a:p>
          <a:p>
            <a:r>
              <a:rPr kumimoji="1" lang="zh-CN" altLang="en-US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通读论文，理清该方向论文的脉络（理论积累）</a:t>
            </a: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精读相关的论文、初步试验（发现现象与思考科学问题）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想法与实验迭代（设计与完善解决方法）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  <a:p>
            <a:endParaRPr kumimoji="1" lang="zh-CN" altLang="en-US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3492D-16DB-1A51-DB4E-94A19FFF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030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如何调研</a:t>
            </a:r>
            <a:r>
              <a:rPr lang="zh-CN" altLang="en-US" dirty="0"/>
              <a:t>论文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31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83432" y="1445164"/>
            <a:ext cx="1918970" cy="584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入门阶段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3432" y="2377902"/>
            <a:ext cx="27438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顶端阅读 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83432" y="3343814"/>
            <a:ext cx="2066976" cy="2249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讲座、报告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Tutorial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Oral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知名数据集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综述论文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477913" y="5593276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精通阶段要海纳百川、构建论文体系</a:t>
            </a:r>
            <a:r>
              <a:rPr lang="en-US" altLang="zh-CN" sz="28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!</a:t>
            </a: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B4DAB5C7-446D-0F3A-95DC-44C91FAD91FA}"/>
              </a:ext>
            </a:extLst>
          </p:cNvPr>
          <p:cNvSpPr txBox="1"/>
          <p:nvPr/>
        </p:nvSpPr>
        <p:spPr>
          <a:xfrm>
            <a:off x="4794885" y="2382790"/>
            <a:ext cx="27438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海量阅读  ✅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120A2086-9417-A8A3-679D-9860A8CAE966}"/>
              </a:ext>
            </a:extLst>
          </p:cNvPr>
          <p:cNvSpPr txBox="1"/>
          <p:nvPr/>
        </p:nvSpPr>
        <p:spPr>
          <a:xfrm>
            <a:off x="4794885" y="3309524"/>
            <a:ext cx="2602230" cy="142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刷</a:t>
            </a:r>
            <a:r>
              <a:rPr lang="zh-CN" altLang="en-US" sz="240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顶会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期刊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刷</a:t>
            </a: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arxiv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刷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学术自媒体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B160DC-8C42-495C-642E-76B62D5B4BAB}"/>
              </a:ext>
            </a:extLst>
          </p:cNvPr>
          <p:cNvSpPr txBox="1"/>
          <p:nvPr/>
        </p:nvSpPr>
        <p:spPr>
          <a:xfrm>
            <a:off x="4794885" y="1418964"/>
            <a:ext cx="19189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精通阶段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E8411D-FEC4-576D-9481-19B09EC364E9}"/>
              </a:ext>
            </a:extLst>
          </p:cNvPr>
          <p:cNvSpPr txBox="1"/>
          <p:nvPr/>
        </p:nvSpPr>
        <p:spPr>
          <a:xfrm>
            <a:off x="8324365" y="2382790"/>
            <a:ext cx="27438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精细阅读  ✅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5C056D-5AF1-BF4F-4DBE-821C7FE3F342}"/>
              </a:ext>
            </a:extLst>
          </p:cNvPr>
          <p:cNvSpPr txBox="1"/>
          <p:nvPr/>
        </p:nvSpPr>
        <p:spPr>
          <a:xfrm>
            <a:off x="8324365" y="3309524"/>
            <a:ext cx="2932213" cy="1363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citation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找论文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精细读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相关论文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结合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代码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读论文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5583AE-B0FD-455A-DB81-49379BE54A99}"/>
              </a:ext>
            </a:extLst>
          </p:cNvPr>
          <p:cNvSpPr txBox="1"/>
          <p:nvPr/>
        </p:nvSpPr>
        <p:spPr>
          <a:xfrm>
            <a:off x="8324365" y="1418964"/>
            <a:ext cx="19189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专研阶段</a:t>
            </a:r>
          </a:p>
        </p:txBody>
      </p:sp>
    </p:spTree>
    <p:extLst>
      <p:ext uri="{BB962C8B-B14F-4D97-AF65-F5344CB8AC3E}">
        <p14:creationId xmlns:p14="http://schemas.microsoft.com/office/powerpoint/2010/main" val="2091597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精通阶段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形成相关研究的体系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32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5CD574-FBF7-95C6-F4BA-EDE10D1D3D19}"/>
              </a:ext>
            </a:extLst>
          </p:cNvPr>
          <p:cNvSpPr txBox="1"/>
          <p:nvPr/>
        </p:nvSpPr>
        <p:spPr>
          <a:xfrm>
            <a:off x="335360" y="1268760"/>
            <a:ext cx="61012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整理相关研究的脉络</a:t>
            </a:r>
            <a:endParaRPr lang="en-US" altLang="zh-CN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 从对相关论文进行分类开始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24ABCB-46E2-6C12-2B6B-815FE7954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16" y="1012983"/>
            <a:ext cx="4932944" cy="585008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精通阶段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形成知识体系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33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5CD574-FBF7-95C6-F4BA-EDE10D1D3D19}"/>
              </a:ext>
            </a:extLst>
          </p:cNvPr>
          <p:cNvSpPr txBox="1"/>
          <p:nvPr/>
        </p:nvSpPr>
        <p:spPr>
          <a:xfrm>
            <a:off x="335360" y="1268760"/>
            <a:ext cx="74168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整理相关研究的脉络</a:t>
            </a:r>
            <a:endParaRPr lang="en-US" altLang="zh-CN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 从对相关论文进行分类开始</a:t>
            </a:r>
            <a:endParaRPr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 针对自己研究小方向，分析其中论文本质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A269E5-0E05-A7F6-EEAE-1903D9269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2934024"/>
            <a:ext cx="7023100" cy="3454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6497312-B612-B49F-06E3-2E78571EB4E1}"/>
              </a:ext>
            </a:extLst>
          </p:cNvPr>
          <p:cNvSpPr txBox="1"/>
          <p:nvPr/>
        </p:nvSpPr>
        <p:spPr>
          <a:xfrm>
            <a:off x="396733" y="4036643"/>
            <a:ext cx="417420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思考相关论文本质上的异同，形成自己的理解体系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F2ED5E-B6D4-24C8-69B2-9C65E7E3B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84" y="923283"/>
            <a:ext cx="6793044" cy="59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9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altLang="zh-CN" dirty="0" err="1"/>
              <a:t>精通阶段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形成知识体系</a:t>
            </a:r>
            <a:r>
              <a:rPr lang="en-US" altLang="zh-CN" dirty="0"/>
              <a:t>——</a:t>
            </a:r>
            <a:r>
              <a:rPr lang="zh-CN" altLang="en-US" dirty="0"/>
              <a:t>海量</a:t>
            </a:r>
            <a:r>
              <a:rPr lang="zh-CN" altLang="en-US" dirty="0">
                <a:solidFill>
                  <a:srgbClr val="C00000"/>
                </a:solidFill>
              </a:rPr>
              <a:t>读论文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34</a:t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559560" y="1557020"/>
            <a:ext cx="8648700" cy="3671570"/>
            <a:chOff x="2456" y="2452"/>
            <a:chExt cx="13620" cy="5782"/>
          </a:xfrm>
        </p:grpSpPr>
        <p:sp>
          <p:nvSpPr>
            <p:cNvPr id="6" name="文本框 5"/>
            <p:cNvSpPr txBox="1"/>
            <p:nvPr/>
          </p:nvSpPr>
          <p:spPr>
            <a:xfrm>
              <a:off x="2569" y="2452"/>
              <a:ext cx="8959" cy="9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快速读论文需要整理知识体系: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56" y="3586"/>
              <a:ext cx="13620" cy="46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6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🔅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What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：这篇论文的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目标是什么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？提出哪些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创新点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？</a:t>
              </a:r>
              <a:endParaRPr lang="en-US" altLang="zh-CN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l">
                <a:lnSpc>
                  <a:spcPct val="16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Where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：这篇论文的目标与方法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位于体系的哪里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？</a:t>
              </a:r>
              <a:endParaRPr lang="en-US" altLang="zh-CN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60000"/>
                </a:lnSpc>
              </a:pP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	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 与体系中同方向的论文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有什么异同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？</a:t>
              </a:r>
              <a:endParaRPr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6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How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：这篇论文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本质上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做出了哪些提升，解决了哪些问题？</a:t>
              </a:r>
              <a:endParaRPr lang="en-US" altLang="zh-CN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60000"/>
                </a:lnSpc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	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相比于其他方法，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如何和为何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有提升？</a:t>
              </a:r>
            </a:p>
          </p:txBody>
        </p:sp>
      </p:grp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9951A5CC-F09D-CAD4-CDBE-603657F8A36F}"/>
              </a:ext>
            </a:extLst>
          </p:cNvPr>
          <p:cNvCxnSpPr/>
          <p:nvPr/>
        </p:nvCxnSpPr>
        <p:spPr>
          <a:xfrm flipV="1">
            <a:off x="1271464" y="4725144"/>
            <a:ext cx="1440160" cy="864096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53D922F-AE06-2FA9-1264-8A1B82DAEFCF}"/>
              </a:ext>
            </a:extLst>
          </p:cNvPr>
          <p:cNvSpPr txBox="1"/>
          <p:nvPr/>
        </p:nvSpPr>
        <p:spPr>
          <a:xfrm>
            <a:off x="301589" y="5640630"/>
            <a:ext cx="4174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批判性思维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lang="en-US" dirty="0" err="1"/>
              <a:t>精通阶段</a:t>
            </a:r>
            <a:r>
              <a:rPr lang="zh-CN" altLang="en-US" dirty="0"/>
              <a:t> </a:t>
            </a:r>
            <a:r>
              <a:rPr lang="en-US" altLang="zh-CN" dirty="0"/>
              <a:t>——</a:t>
            </a:r>
            <a:r>
              <a:rPr lang="zh-CN" altLang="en-US" dirty="0"/>
              <a:t>形成知识体系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35</a:t>
            </a:fld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5CD574-FBF7-95C6-F4BA-EDE10D1D3D19}"/>
              </a:ext>
            </a:extLst>
          </p:cNvPr>
          <p:cNvSpPr txBox="1"/>
          <p:nvPr/>
        </p:nvSpPr>
        <p:spPr>
          <a:xfrm>
            <a:off x="335360" y="1268760"/>
            <a:ext cx="741682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整理相关研究的脉络</a:t>
            </a:r>
            <a:endParaRPr lang="en-US" altLang="zh-CN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 不要只依赖已有的体系</a:t>
            </a:r>
            <a:endParaRPr lang="en-US" altLang="zh-CN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-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 敢于推翻和重构自己已有的体系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6497312-B612-B49F-06E3-2E78571EB4E1}"/>
              </a:ext>
            </a:extLst>
          </p:cNvPr>
          <p:cNvSpPr txBox="1"/>
          <p:nvPr/>
        </p:nvSpPr>
        <p:spPr>
          <a:xfrm>
            <a:off x="396732" y="4036643"/>
            <a:ext cx="46191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让所有相关论文都能位于体系中，</a:t>
            </a:r>
            <a:endParaRPr lang="en-US" altLang="zh-CN" sz="2400" b="1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尽量不要归为“其他”类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1F2ED5E-B6D4-24C8-69B2-9C65E7E3B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00" y="1138971"/>
            <a:ext cx="5903067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6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F37C-5C88-38BA-F6A8-355C2341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34CA6-5E53-2568-7362-58AFAEDD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选研究</a:t>
            </a:r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</a:t>
            </a:r>
            <a:r>
              <a:rPr kumimoji="1" lang="zh-CN" altLang="en-US" dirty="0"/>
              <a:t>（选题）</a:t>
            </a:r>
            <a:endParaRPr kumimoji="1" lang="en-US" altLang="zh-CN" dirty="0"/>
          </a:p>
          <a:p>
            <a:r>
              <a:rPr kumimoji="1" lang="zh-CN" altLang="en-US" dirty="0"/>
              <a:t>上手了解该</a:t>
            </a:r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领域，并选择一方向</a:t>
            </a:r>
            <a:r>
              <a:rPr kumimoji="1" lang="zh-CN" altLang="en-US" dirty="0"/>
              <a:t>（调研研究目的）</a:t>
            </a:r>
            <a:endParaRPr kumimoji="1" lang="en-US" altLang="zh-CN" dirty="0"/>
          </a:p>
          <a:p>
            <a:r>
              <a:rPr kumimoji="1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通读论文，理清该方向论文的脉络（理论积累）</a:t>
            </a:r>
          </a:p>
          <a:p>
            <a:r>
              <a:rPr kumimoji="1" lang="zh-CN" altLang="en-US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精读相关的论文、初步试验（发现现象与思考科学问题）</a:t>
            </a:r>
            <a:endParaRPr kumimoji="1" lang="en-US" altLang="zh-CN" sz="2800" dirty="0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想法与实验迭代（设计与完善解决方法）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  <a:p>
            <a:endParaRPr kumimoji="1" lang="zh-CN" altLang="en-US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3492D-16DB-1A51-DB4E-94A19FFF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699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如何调研</a:t>
            </a:r>
            <a:r>
              <a:rPr lang="zh-CN" altLang="en-US" dirty="0"/>
              <a:t>论文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37</a:t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83432" y="1445164"/>
            <a:ext cx="1918970" cy="584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入门阶段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83432" y="2377902"/>
            <a:ext cx="27438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顶端阅读 ✅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83432" y="3343814"/>
            <a:ext cx="2066976" cy="2249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讲座、报告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Tutorial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会议</a:t>
            </a:r>
            <a:r>
              <a:rPr lang="en-US" altLang="zh-CN" sz="240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Oral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知名数据集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综述论文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046416" y="5626721"/>
            <a:ext cx="7314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专研阶段要精读论文细节，分析实验和实现</a:t>
            </a:r>
            <a:r>
              <a:rPr lang="en-US" altLang="zh-CN" sz="2800" b="1" i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!</a:t>
            </a:r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B4DAB5C7-446D-0F3A-95DC-44C91FAD91FA}"/>
              </a:ext>
            </a:extLst>
          </p:cNvPr>
          <p:cNvSpPr txBox="1"/>
          <p:nvPr/>
        </p:nvSpPr>
        <p:spPr>
          <a:xfrm>
            <a:off x="4794885" y="2382790"/>
            <a:ext cx="27438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海量阅读  ✅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120A2086-9417-A8A3-679D-9860A8CAE966}"/>
              </a:ext>
            </a:extLst>
          </p:cNvPr>
          <p:cNvSpPr txBox="1"/>
          <p:nvPr/>
        </p:nvSpPr>
        <p:spPr>
          <a:xfrm>
            <a:off x="4794885" y="3309524"/>
            <a:ext cx="2602230" cy="1420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刷</a:t>
            </a:r>
            <a:r>
              <a:rPr lang="zh-CN" altLang="en-US" sz="240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顶会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期刊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刷</a:t>
            </a:r>
            <a:r>
              <a:rPr lang="en-US" altLang="zh-CN" sz="240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arxiv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刷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学术自媒体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B160DC-8C42-495C-642E-76B62D5B4BAB}"/>
              </a:ext>
            </a:extLst>
          </p:cNvPr>
          <p:cNvSpPr txBox="1"/>
          <p:nvPr/>
        </p:nvSpPr>
        <p:spPr>
          <a:xfrm>
            <a:off x="4794885" y="1418964"/>
            <a:ext cx="19189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精通阶段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E8411D-FEC4-576D-9481-19B09EC364E9}"/>
              </a:ext>
            </a:extLst>
          </p:cNvPr>
          <p:cNvSpPr txBox="1"/>
          <p:nvPr/>
        </p:nvSpPr>
        <p:spPr>
          <a:xfrm>
            <a:off x="8324365" y="2382790"/>
            <a:ext cx="2743835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精细阅读  ✅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B5C056D-5AF1-BF4F-4DBE-821C7FE3F342}"/>
              </a:ext>
            </a:extLst>
          </p:cNvPr>
          <p:cNvSpPr txBox="1"/>
          <p:nvPr/>
        </p:nvSpPr>
        <p:spPr>
          <a:xfrm>
            <a:off x="8324365" y="3309524"/>
            <a:ext cx="2932213" cy="13630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根据</a:t>
            </a:r>
            <a:r>
              <a:rPr lang="en-US" altLang="zh-CN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citation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找论文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精细读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相关论文</a:t>
            </a:r>
            <a:endParaRPr lang="en-US" altLang="zh-CN" sz="2400" dirty="0">
              <a:solidFill>
                <a:schemeClr val="accent1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结合</a:t>
            </a:r>
            <a:r>
              <a:rPr lang="zh-CN" altLang="en-US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代码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读论文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15583AE-B0FD-455A-DB81-49379BE54A99}"/>
              </a:ext>
            </a:extLst>
          </p:cNvPr>
          <p:cNvSpPr txBox="1"/>
          <p:nvPr/>
        </p:nvSpPr>
        <p:spPr>
          <a:xfrm>
            <a:off x="8324365" y="1418964"/>
            <a:ext cx="1918970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专研阶段</a:t>
            </a:r>
          </a:p>
        </p:txBody>
      </p:sp>
    </p:spTree>
    <p:extLst>
      <p:ext uri="{BB962C8B-B14F-4D97-AF65-F5344CB8AC3E}">
        <p14:creationId xmlns:p14="http://schemas.microsoft.com/office/powerpoint/2010/main" val="599770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专研阶段</a:t>
            </a:r>
            <a:r>
              <a:rPr lang="en-US" altLang="zh-CN" dirty="0"/>
              <a:t>——</a:t>
            </a:r>
            <a:r>
              <a:rPr lang="zh-CN" altLang="en-US" dirty="0"/>
              <a:t>聚焦论文细节和实验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38</a:t>
            </a:fld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56879" y="908720"/>
            <a:ext cx="5724644" cy="11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仔细研读方法实现细节和实验参数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⭐ 标注和记录文章中重点或重要细节。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C5FABE-42AA-EE89-89B2-3032DAF90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1070"/>
            <a:ext cx="5781834" cy="547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5103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专研阶段</a:t>
            </a:r>
            <a:r>
              <a:rPr lang="en-US" altLang="zh-CN" dirty="0"/>
              <a:t>——</a:t>
            </a:r>
            <a:r>
              <a:rPr lang="zh-CN" altLang="en-US" dirty="0"/>
              <a:t>聚焦论文细节和实验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39</a:t>
            </a:fld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56879" y="908720"/>
            <a:ext cx="8494633" cy="1163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仔细研读方法实现细节和实验参数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⭐ 实验结果和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Ablation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Study</a:t>
            </a: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中，论文方法提升是否显著。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2B9FBC-AF97-7299-29A2-48F28EA38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3752" y="4556228"/>
            <a:ext cx="7628384" cy="23017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40546F5-1311-7C5C-E4C8-BA3AF5067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80" y="2301772"/>
            <a:ext cx="9024527" cy="216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784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75058-01BE-9BB2-6ADD-9C8B1477A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科研过程</a:t>
            </a:r>
            <a:r>
              <a:rPr lang="en-US" altLang="zh-CN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—</a:t>
            </a:r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学会整理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9A0AE2-02C1-48F4-81C8-6D836B4D6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从为这个研究项目建个在线文档开始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61C585-1886-7E3B-EF5D-1294E9009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B86C4D-5BA9-3C98-3CC7-C6F01AFD1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959" y="1694678"/>
            <a:ext cx="9250835" cy="496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588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专研阶段</a:t>
            </a:r>
            <a:r>
              <a:rPr lang="en-US" altLang="zh-CN" dirty="0"/>
              <a:t>——</a:t>
            </a:r>
            <a:r>
              <a:rPr lang="zh-CN" altLang="en-US" dirty="0"/>
              <a:t>聚焦论文细节和实验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40</a:t>
            </a:fld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56879" y="908720"/>
            <a:ext cx="5570756" cy="1680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仔细研读方法实现细节和实验参数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⭐ 现有方法为何不能完善解决问题?</a:t>
            </a:r>
          </a:p>
          <a:p>
            <a:pPr algn="l">
              <a:lnSpc>
                <a:spcPct val="140000"/>
              </a:lnSpc>
            </a:pPr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⭐ 哪些未考虑的视角可以更好解决?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05C27E-068C-A605-DC2F-EACB16C6D9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56" y="2737803"/>
            <a:ext cx="8438157" cy="4008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/>
              <a:t>如何</a:t>
            </a:r>
            <a:r>
              <a:rPr lang="zh-CN" dirty="0"/>
              <a:t>调研解决方法</a:t>
            </a:r>
            <a:r>
              <a:rPr dirty="0"/>
              <a:t>——</a:t>
            </a:r>
            <a:r>
              <a:rPr lang="zh-CN" altLang="en-US" dirty="0">
                <a:solidFill>
                  <a:srgbClr val="C00000"/>
                </a:solidFill>
              </a:rPr>
              <a:t>精读论文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41</a:t>
            </a:fld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1559560" y="1557020"/>
            <a:ext cx="6494145" cy="4290060"/>
            <a:chOff x="2456" y="2452"/>
            <a:chExt cx="10227" cy="6756"/>
          </a:xfrm>
        </p:grpSpPr>
        <p:sp>
          <p:nvSpPr>
            <p:cNvPr id="6" name="文本框 5"/>
            <p:cNvSpPr txBox="1"/>
            <p:nvPr/>
          </p:nvSpPr>
          <p:spPr>
            <a:xfrm>
              <a:off x="2569" y="2452"/>
              <a:ext cx="7743" cy="9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仔细读论文需要查看细节: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456" y="3586"/>
              <a:ext cx="10227" cy="56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What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：</a:t>
              </a:r>
              <a:r>
                <a:rPr lang="en-US" altLang="zh-CN" sz="2400" dirty="0" err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方法的</a:t>
              </a:r>
              <a:r>
                <a:rPr lang="en-US" altLang="zh-CN" sz="2400" dirty="0" err="1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基本技术思路</a:t>
              </a:r>
              <a:r>
                <a:rPr lang="en-US" altLang="zh-CN" sz="2400" dirty="0" err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是什么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? </a:t>
              </a:r>
            </a:p>
            <a:p>
              <a:pPr>
                <a:lnSpc>
                  <a:spcPct val="160000"/>
                </a:lnSpc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	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  有什么特别的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  <a:sym typeface="+mn-ea"/>
                </a:rPr>
                <a:t>Trick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  <a:sym typeface="+mn-ea"/>
                </a:rPr>
                <a:t>？</a:t>
              </a:r>
              <a:endParaRPr lang="en-US" altLang="zh-C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  <a:sym typeface="+mn-ea"/>
              </a:endParaRPr>
            </a:p>
            <a:p>
              <a:pPr>
                <a:lnSpc>
                  <a:spcPct val="160000"/>
                </a:lnSpc>
              </a:pP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  <a:sym typeface="+mn-ea"/>
                </a:rPr>
                <a:t>	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  <a:sym typeface="+mn-ea"/>
                </a:rPr>
                <a:t>    是否有相关代码或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  <a:sym typeface="+mn-ea"/>
                </a:rPr>
                <a:t>Demo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ea typeface="黑体" panose="02010609060101010101" pitchFamily="49" charset="-122"/>
                  <a:cs typeface="Calibri" panose="020F0502020204030204" pitchFamily="34" charset="0"/>
                  <a:sym typeface="+mn-ea"/>
                </a:rPr>
                <a:t>可以复现？</a:t>
              </a:r>
              <a:endParaRPr lang="en-US" altLang="zh-CN" sz="24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黑体" panose="02010609060101010101" pitchFamily="49" charset="-122"/>
                <a:cs typeface="Calibri" panose="020F0502020204030204" pitchFamily="34" charset="0"/>
              </a:endParaRPr>
            </a:p>
            <a:p>
              <a:pPr algn="l">
                <a:lnSpc>
                  <a:spcPct val="16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🔅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Why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：</a:t>
              </a:r>
              <a:r>
                <a:rPr sz="2400" dirty="0" err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方法</a:t>
              </a:r>
              <a:r>
                <a:rPr sz="2400" dirty="0" err="1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为什么能解决科学问题</a:t>
              </a:r>
              <a:r>
                <a:rPr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?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</a:t>
              </a:r>
              <a:endParaRPr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l">
                <a:lnSpc>
                  <a:spcPct val="160000"/>
                </a:lnSpc>
              </a:pPr>
              <a:r>
                <a:rPr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</a:t>
              </a:r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	</a:t>
              </a:r>
              <a:r>
                <a:rPr sz="2400" dirty="0" err="1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实验结果如何支撑</a:t>
              </a:r>
              <a:r>
                <a:rPr sz="2400" dirty="0" err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作者观点和发现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？</a:t>
              </a:r>
              <a:endParaRPr sz="2400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l">
                <a:lnSpc>
                  <a:spcPct val="160000"/>
                </a:lnSpc>
              </a:pP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Where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：方法与以往方法的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本质区别在哪里</a:t>
              </a:r>
              <a:r>
                <a:rPr lang="en-US" altLang="zh-CN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? </a:t>
              </a:r>
            </a:p>
          </p:txBody>
        </p:sp>
      </p:grp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98FCC17A-7AA9-7DA3-94E7-09A28A15F77A}"/>
              </a:ext>
            </a:extLst>
          </p:cNvPr>
          <p:cNvCxnSpPr>
            <a:cxnSpLocks/>
          </p:cNvCxnSpPr>
          <p:nvPr/>
        </p:nvCxnSpPr>
        <p:spPr>
          <a:xfrm flipH="1" flipV="1">
            <a:off x="7176120" y="4581128"/>
            <a:ext cx="2160240" cy="843768"/>
          </a:xfrm>
          <a:prstGeom prst="straightConnector1">
            <a:avLst/>
          </a:prstGeom>
          <a:ln w="3175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369D474F-75CF-FA9B-F3F2-34E0DC33CD5B}"/>
              </a:ext>
            </a:extLst>
          </p:cNvPr>
          <p:cNvSpPr txBox="1"/>
          <p:nvPr/>
        </p:nvSpPr>
        <p:spPr>
          <a:xfrm>
            <a:off x="8904312" y="5616247"/>
            <a:ext cx="4174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批判性思维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研究的</a:t>
            </a:r>
            <a:r>
              <a:rPr dirty="0" err="1"/>
              <a:t>创新性</a:t>
            </a:r>
            <a:r>
              <a:rPr lang="zh-CN" altLang="en-US" dirty="0"/>
              <a:t>分为三个方面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42</a:t>
            </a:fld>
            <a:endParaRPr lang="zh-CN" altLang="en-US" dirty="0"/>
          </a:p>
        </p:txBody>
      </p:sp>
      <p:grpSp>
        <p:nvGrpSpPr>
          <p:cNvPr id="16" name="组合 15"/>
          <p:cNvGrpSpPr/>
          <p:nvPr/>
        </p:nvGrpSpPr>
        <p:grpSpPr>
          <a:xfrm>
            <a:off x="741680" y="1483360"/>
            <a:ext cx="10402570" cy="5044440"/>
            <a:chOff x="1168" y="2336"/>
            <a:chExt cx="16382" cy="7944"/>
          </a:xfrm>
        </p:grpSpPr>
        <p:grpSp>
          <p:nvGrpSpPr>
            <p:cNvPr id="12" name="组合 11"/>
            <p:cNvGrpSpPr/>
            <p:nvPr/>
          </p:nvGrpSpPr>
          <p:grpSpPr>
            <a:xfrm>
              <a:off x="1168" y="2336"/>
              <a:ext cx="16382" cy="7944"/>
              <a:chOff x="1168" y="2336"/>
              <a:chExt cx="16382" cy="794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2569" y="2338"/>
                <a:ext cx="2528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>
                    <a:latin typeface="黑体" panose="02010609060101010101" pitchFamily="49" charset="-122"/>
                    <a:ea typeface="黑体" panose="02010609060101010101" pitchFamily="49" charset="-122"/>
                  </a:rPr>
                  <a:t>实际需求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7178" y="2336"/>
                <a:ext cx="4249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科学问题与方法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3455" y="2338"/>
                <a:ext cx="2553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解决效果</a:t>
                </a: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8" y="4493"/>
                <a:ext cx="5214" cy="3859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672" y="3466"/>
                <a:ext cx="4982" cy="6814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95" y="4441"/>
                <a:ext cx="5455" cy="4080"/>
              </a:xfrm>
              <a:prstGeom prst="rect">
                <a:avLst/>
              </a:prstGeom>
            </p:spPr>
          </p:pic>
        </p:grpSp>
        <p:sp>
          <p:nvSpPr>
            <p:cNvPr id="13" name="文本框 12"/>
            <p:cNvSpPr txBox="1"/>
            <p:nvPr/>
          </p:nvSpPr>
          <p:spPr>
            <a:xfrm>
              <a:off x="2532" y="9685"/>
              <a:ext cx="10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赛跑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899" y="9700"/>
              <a:ext cx="28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跑步所需的肌群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115" y="9685"/>
              <a:ext cx="35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通过健身来锻炼肌群</a:t>
              </a: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研究的创新性分为三个方面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43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56845" y="1429385"/>
            <a:ext cx="10987405" cy="5144135"/>
            <a:chOff x="247" y="2251"/>
            <a:chExt cx="17303" cy="8101"/>
          </a:xfrm>
        </p:grpSpPr>
        <p:grpSp>
          <p:nvGrpSpPr>
            <p:cNvPr id="14" name="组合 13"/>
            <p:cNvGrpSpPr/>
            <p:nvPr/>
          </p:nvGrpSpPr>
          <p:grpSpPr>
            <a:xfrm>
              <a:off x="247" y="2251"/>
              <a:ext cx="17303" cy="8101"/>
              <a:chOff x="247" y="2251"/>
              <a:chExt cx="17303" cy="810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935" y="2251"/>
                <a:ext cx="16615" cy="8101"/>
                <a:chOff x="935" y="2251"/>
                <a:chExt cx="16615" cy="8101"/>
              </a:xfrm>
            </p:grpSpPr>
            <p:sp>
              <p:nvSpPr>
                <p:cNvPr id="6" name="文本框 5"/>
                <p:cNvSpPr txBox="1"/>
                <p:nvPr/>
              </p:nvSpPr>
              <p:spPr>
                <a:xfrm>
                  <a:off x="2238" y="2338"/>
                  <a:ext cx="2528" cy="8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实际需求</a:t>
                  </a:r>
                </a:p>
              </p:txBody>
            </p:sp>
            <p:sp>
              <p:nvSpPr>
                <p:cNvPr id="7" name="文本框 6"/>
                <p:cNvSpPr txBox="1"/>
                <p:nvPr/>
              </p:nvSpPr>
              <p:spPr>
                <a:xfrm>
                  <a:off x="7218" y="2251"/>
                  <a:ext cx="4249" cy="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科学问题与方法</a:t>
                  </a: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13455" y="2338"/>
                  <a:ext cx="2553" cy="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dirty="0">
                      <a:latin typeface="黑体" panose="02010609060101010101" pitchFamily="49" charset="-122"/>
                      <a:ea typeface="黑体" panose="02010609060101010101" pitchFamily="49" charset="-122"/>
                    </a:rPr>
                    <a:t>解决效果</a:t>
                  </a:r>
                </a:p>
              </p:txBody>
            </p:sp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54" y="3813"/>
                  <a:ext cx="3007" cy="2226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095" y="4441"/>
                  <a:ext cx="5455" cy="4080"/>
                </a:xfrm>
                <a:prstGeom prst="rect">
                  <a:avLst/>
                </a:prstGeom>
              </p:spPr>
            </p:pic>
            <p:sp>
              <p:nvSpPr>
                <p:cNvPr id="4" name="文本框 3"/>
                <p:cNvSpPr txBox="1"/>
                <p:nvPr/>
              </p:nvSpPr>
              <p:spPr>
                <a:xfrm>
                  <a:off x="935" y="9528"/>
                  <a:ext cx="6511" cy="82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zh-CN" altLang="en-US" sz="2800" dirty="0">
                      <a:solidFill>
                        <a:srgbClr val="C0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黑体" panose="02010609060101010101" pitchFamily="49" charset="-122"/>
                    </a:rPr>
                    <a:t>寻求或构建新的实际需求</a:t>
                  </a:r>
                </a:p>
              </p:txBody>
            </p:sp>
          </p:grp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92" y="3106"/>
                <a:ext cx="4475" cy="6121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7" y="6421"/>
                <a:ext cx="6745" cy="2142"/>
              </a:xfrm>
              <a:prstGeom prst="rect">
                <a:avLst/>
              </a:prstGeom>
            </p:spPr>
          </p:pic>
        </p:grpSp>
        <p:sp>
          <p:nvSpPr>
            <p:cNvPr id="15" name="文本框 14"/>
            <p:cNvSpPr txBox="1"/>
            <p:nvPr/>
          </p:nvSpPr>
          <p:spPr>
            <a:xfrm>
              <a:off x="2165" y="8689"/>
              <a:ext cx="316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赛跑、跳高、体操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446" y="8689"/>
              <a:ext cx="424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>
                  <a:latin typeface="黑体" panose="02010609060101010101" pitchFamily="49" charset="-122"/>
                  <a:ea typeface="黑体" panose="02010609060101010101" pitchFamily="49" charset="-122"/>
                </a:rPr>
                <a:t>依旧是跑步所需的肌群？</a:t>
              </a: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创新性研究点从哪里来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44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0" y="1268730"/>
            <a:ext cx="11162665" cy="5541645"/>
            <a:chOff x="0" y="1998"/>
            <a:chExt cx="17579" cy="8727"/>
          </a:xfrm>
        </p:grpSpPr>
        <p:grpSp>
          <p:nvGrpSpPr>
            <p:cNvPr id="14" name="组合 13"/>
            <p:cNvGrpSpPr/>
            <p:nvPr/>
          </p:nvGrpSpPr>
          <p:grpSpPr>
            <a:xfrm>
              <a:off x="327" y="1998"/>
              <a:ext cx="17252" cy="4279"/>
              <a:chOff x="184" y="3813"/>
              <a:chExt cx="17252" cy="4279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854" y="3876"/>
                <a:ext cx="2848" cy="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实际需求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023" y="3813"/>
                <a:ext cx="4815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科学问题与方法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4560" y="3824"/>
                <a:ext cx="2876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解决效果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184" y="5326"/>
                <a:ext cx="5871" cy="1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实际应用时可能的需求：</a:t>
                </a:r>
                <a:endParaRPr lang="en-US" altLang="zh-CN" sz="24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不止检测物体，而且需要提取物体间的关系图...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326" y="5038"/>
                <a:ext cx="7100" cy="3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4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潜在的问题：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成本高，不高效，忽略信息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...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r>
                  <a:rPr lang="zh-CN" altLang="en-US" sz="24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可能的解决方案：</a:t>
                </a: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数据、模型、目标函数、学习方法...</a:t>
                </a:r>
              </a:p>
              <a:p>
                <a:pPr algn="l"/>
                <a:endParaRPr lang="zh-CN" altLang="en-US" sz="24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048" y="5680"/>
                <a:ext cx="291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zh-CN" altLang="en-US" sz="28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r="32872"/>
            <a:stretch/>
          </p:blipFill>
          <p:spPr>
            <a:xfrm>
              <a:off x="0" y="6194"/>
              <a:ext cx="12889" cy="337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568" y="9854"/>
              <a:ext cx="3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视觉场景图生成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021" y="9610"/>
              <a:ext cx="5542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数据偏置引起的模型偏置问题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数据重采样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929" y="9853"/>
              <a:ext cx="291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13E2C0AE-8B03-6A5E-7A6D-E9BB524DD496}"/>
              </a:ext>
            </a:extLst>
          </p:cNvPr>
          <p:cNvSpPr txBox="1"/>
          <p:nvPr/>
        </p:nvSpPr>
        <p:spPr>
          <a:xfrm>
            <a:off x="8588647" y="2228671"/>
            <a:ext cx="3490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解决方案的效果显著性：</a:t>
            </a:r>
            <a:endParaRPr lang="en-US" altLang="zh-CN" sz="2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algn="l"/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准确率、速度、针对性指标和数据集...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398238-2959-AF8B-E0C8-C7B2FDBBBC20}"/>
              </a:ext>
            </a:extLst>
          </p:cNvPr>
          <p:cNvSpPr txBox="1"/>
          <p:nvPr/>
        </p:nvSpPr>
        <p:spPr>
          <a:xfrm>
            <a:off x="8746559" y="609456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显著高于基线和相关方法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BD08569-C322-E7E5-7F33-C0496EE544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378" y="4326709"/>
            <a:ext cx="3978318" cy="150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310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创新性研究点从哪里来</a:t>
            </a:r>
            <a:r>
              <a:rPr dirty="0"/>
              <a:t>(</a:t>
            </a:r>
            <a:r>
              <a:rPr lang="en-US" altLang="zh-CN" dirty="0"/>
              <a:t>1</a:t>
            </a:r>
            <a:r>
              <a:rPr dirty="0"/>
              <a:t>)——</a:t>
            </a:r>
            <a:r>
              <a:rPr lang="zh-CN" dirty="0"/>
              <a:t>实际需求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45</a:t>
            </a:fld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636270" y="1198245"/>
            <a:ext cx="10576560" cy="4749165"/>
            <a:chOff x="989" y="1885"/>
            <a:chExt cx="16656" cy="7479"/>
          </a:xfrm>
        </p:grpSpPr>
        <p:sp>
          <p:nvSpPr>
            <p:cNvPr id="4" name="文本框 3"/>
            <p:cNvSpPr txBox="1"/>
            <p:nvPr/>
          </p:nvSpPr>
          <p:spPr>
            <a:xfrm>
              <a:off x="1549" y="1885"/>
              <a:ext cx="70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我们的论文出了什么问题？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72" y="3731"/>
              <a:ext cx="124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</a:rPr>
                <a:t>混淆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</a:rPr>
                <a:t>        </a:t>
              </a:r>
              <a:r>
                <a:rPr lang="zh-CN" altLang="en-US" sz="36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真需求</a:t>
              </a:r>
              <a:r>
                <a:rPr lang="en-US" altLang="zh-CN" sz="360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3200">
                  <a:latin typeface="黑体" panose="02010609060101010101" pitchFamily="49" charset="-122"/>
                  <a:ea typeface="黑体" panose="02010609060101010101" pitchFamily="49" charset="-122"/>
                </a:rPr>
                <a:t>      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</a:rPr>
                <a:t>与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</a:rPr>
                <a:t>         </a:t>
              </a:r>
              <a:r>
                <a:rPr lang="zh-CN" altLang="en-US" sz="36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伪需求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989" y="4946"/>
              <a:ext cx="9568" cy="4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10000"/>
                </a:lnSpc>
              </a:pPr>
              <a:r>
                <a:rPr lang="zh-CN" altLang="en-US" sz="28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是否需要</a:t>
              </a:r>
              <a:r>
                <a:rPr lang="zh-CN" altLang="en-US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知识？</a:t>
              </a:r>
              <a:r>
                <a:rPr lang="zh-CN" altLang="en-US" sz="28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什么情况</a:t>
              </a:r>
              <a:r>
                <a:rPr lang="zh-CN" altLang="en-US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下需要知识？</a:t>
              </a:r>
            </a:p>
            <a:p>
              <a:pPr algn="ctr">
                <a:lnSpc>
                  <a:spcPct val="210000"/>
                </a:lnSpc>
              </a:pPr>
              <a:r>
                <a:rPr lang="zh-CN" altLang="en-US" sz="28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什么场景</a:t>
              </a:r>
              <a:r>
                <a:rPr lang="zh-CN" altLang="en-US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需要快</a:t>
              </a:r>
              <a:r>
                <a:rPr lang="en-US" altLang="zh-CN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准</a:t>
              </a:r>
              <a:r>
                <a:rPr lang="en-US" altLang="zh-CN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/</a:t>
              </a:r>
              <a:r>
                <a:rPr lang="zh-CN" altLang="en-US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既快又准？</a:t>
              </a:r>
            </a:p>
            <a:p>
              <a:pPr algn="ctr">
                <a:lnSpc>
                  <a:spcPct val="210000"/>
                </a:lnSpc>
              </a:pPr>
              <a:r>
                <a:rPr lang="zh-CN" altLang="en-US" sz="24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是数据采集问题？还是</a:t>
              </a:r>
              <a:r>
                <a:rPr lang="zh-CN" altLang="en-US" sz="28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普遍存在的问题？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757" y="5060"/>
              <a:ext cx="5888" cy="4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某某任务缺少知识</a:t>
              </a:r>
            </a:p>
            <a:p>
              <a:pPr algn="ctr">
                <a:lnSpc>
                  <a:spcPct val="20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某某任务需要既快又准</a:t>
              </a:r>
            </a:p>
            <a:p>
              <a:pPr algn="ctr">
                <a:lnSpc>
                  <a:spcPct val="20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某某数据集有偏置</a:t>
              </a: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/>
              <a:t>创新性研究点从哪里来(</a:t>
            </a:r>
            <a:r>
              <a:rPr lang="en-US" dirty="0"/>
              <a:t>2</a:t>
            </a:r>
            <a:r>
              <a:rPr dirty="0"/>
              <a:t>)——</a:t>
            </a:r>
            <a:r>
              <a:rPr lang="zh-CN" dirty="0"/>
              <a:t>科学问题</a:t>
            </a:r>
            <a:r>
              <a:rPr lang="zh-CN" altLang="en-US" dirty="0"/>
              <a:t>与方法</a:t>
            </a:r>
            <a:endParaRPr lang="zh-CN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46</a:t>
            </a:fld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551180" y="1196975"/>
            <a:ext cx="11073130" cy="4779645"/>
            <a:chOff x="868" y="1885"/>
            <a:chExt cx="17438" cy="7527"/>
          </a:xfrm>
        </p:grpSpPr>
        <p:sp>
          <p:nvSpPr>
            <p:cNvPr id="4" name="文本框 3"/>
            <p:cNvSpPr txBox="1"/>
            <p:nvPr/>
          </p:nvSpPr>
          <p:spPr>
            <a:xfrm>
              <a:off x="1549" y="1885"/>
              <a:ext cx="70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我们的论文出了什么问题？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72" y="3731"/>
              <a:ext cx="138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</a:rPr>
                <a:t>混淆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</a:rPr>
                <a:t>        </a:t>
              </a:r>
              <a:r>
                <a:rPr lang="zh-CN" altLang="en-US" sz="36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科学问题</a:t>
              </a:r>
              <a:r>
                <a:rPr lang="en-US" altLang="zh-CN" sz="360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sz="3200">
                  <a:latin typeface="黑体" panose="02010609060101010101" pitchFamily="49" charset="-122"/>
                  <a:ea typeface="黑体" panose="02010609060101010101" pitchFamily="49" charset="-122"/>
                </a:rPr>
                <a:t>      </a:t>
              </a: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</a:rPr>
                <a:t>与</a:t>
              </a:r>
              <a:r>
                <a:rPr lang="en-US" altLang="zh-CN" sz="2400">
                  <a:latin typeface="黑体" panose="02010609060101010101" pitchFamily="49" charset="-122"/>
                  <a:ea typeface="黑体" panose="02010609060101010101" pitchFamily="49" charset="-122"/>
                </a:rPr>
                <a:t>         </a:t>
              </a:r>
              <a:r>
                <a:rPr lang="zh-CN" altLang="en-US" sz="36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技术问题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8" y="4946"/>
              <a:ext cx="9808" cy="4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10000"/>
                </a:lnSpc>
              </a:pPr>
              <a:r>
                <a:rPr lang="zh-CN" altLang="en-US" sz="24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某某模型</a:t>
              </a:r>
              <a:r>
                <a:rPr lang="zh-CN" altLang="en-US" sz="28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为什么</a:t>
              </a:r>
              <a:r>
                <a:rPr lang="zh-CN" altLang="en-US" sz="24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精度不高</a:t>
              </a:r>
            </a:p>
            <a:p>
              <a:pPr algn="ctr">
                <a:lnSpc>
                  <a:spcPct val="210000"/>
                </a:lnSpc>
              </a:pPr>
              <a:r>
                <a:rPr lang="zh-CN" altLang="en-US" sz="24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模型因为现象产生的</a:t>
              </a:r>
              <a:r>
                <a:rPr lang="zh-CN" altLang="en-US" sz="28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哪些条件</a:t>
              </a:r>
              <a:r>
                <a:rPr lang="zh-CN" altLang="en-US" sz="24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能够调优</a:t>
              </a:r>
            </a:p>
            <a:p>
              <a:pPr algn="ctr">
                <a:lnSpc>
                  <a:spcPct val="210000"/>
                </a:lnSpc>
              </a:pPr>
              <a:r>
                <a:rPr lang="zh-CN" altLang="en-US" sz="24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某某任务</a:t>
              </a:r>
              <a:r>
                <a:rPr lang="zh-CN" altLang="en-US" sz="28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为什么</a:t>
              </a:r>
              <a:r>
                <a:rPr lang="zh-CN" altLang="en-US" sz="24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要特征融合，要</a:t>
              </a:r>
              <a:r>
                <a:rPr lang="zh-CN" altLang="en-US" sz="28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怎样</a:t>
              </a:r>
              <a:r>
                <a:rPr lang="zh-CN" altLang="en-US" sz="24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的融合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754" y="5060"/>
              <a:ext cx="5888" cy="4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某某模型精度不高</a:t>
              </a:r>
            </a:p>
            <a:p>
              <a:pPr algn="ctr">
                <a:lnSpc>
                  <a:spcPct val="20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模型参数怎么调优</a:t>
              </a:r>
            </a:p>
            <a:p>
              <a:pPr algn="ctr">
                <a:lnSpc>
                  <a:spcPct val="200000"/>
                </a:lnSpc>
              </a:pPr>
              <a:r>
                <a:rPr lang="zh-CN" altLang="en-US" sz="280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某某任务需要特征融合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919" y="5827"/>
              <a:ext cx="91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✅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280" y="7214"/>
              <a:ext cx="91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✅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0676" y="8688"/>
              <a:ext cx="91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✅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7084" y="5853"/>
              <a:ext cx="76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/>
                <a:t>❌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7084" y="7101"/>
              <a:ext cx="768" cy="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/>
                <a:t>❌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7538" y="8462"/>
              <a:ext cx="768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38704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创新性研究点从哪里来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47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995680" y="1268730"/>
            <a:ext cx="10198100" cy="5541645"/>
            <a:chOff x="1568" y="1998"/>
            <a:chExt cx="16060" cy="8727"/>
          </a:xfrm>
        </p:grpSpPr>
        <p:grpSp>
          <p:nvGrpSpPr>
            <p:cNvPr id="14" name="组合 13"/>
            <p:cNvGrpSpPr/>
            <p:nvPr/>
          </p:nvGrpSpPr>
          <p:grpSpPr>
            <a:xfrm>
              <a:off x="1997" y="1998"/>
              <a:ext cx="15631" cy="3781"/>
              <a:chOff x="1854" y="3813"/>
              <a:chExt cx="15631" cy="378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854" y="3876"/>
                <a:ext cx="2848" cy="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实际需求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023" y="3813"/>
                <a:ext cx="4815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科学问题与方法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4560" y="3824"/>
                <a:ext cx="2876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解决效果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018" y="5413"/>
                <a:ext cx="14467" cy="2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潜在的问题：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成本高，不高效，忽略信息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...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可能的解决方案：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数据、模型、目标函数、学习方法...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048" y="5680"/>
                <a:ext cx="291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zh-CN" altLang="en-US" sz="28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34498" r="32872"/>
            <a:stretch/>
          </p:blipFill>
          <p:spPr>
            <a:xfrm>
              <a:off x="6624" y="6194"/>
              <a:ext cx="6265" cy="337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568" y="9854"/>
              <a:ext cx="3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视觉场景图生成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021" y="9610"/>
              <a:ext cx="5542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数据偏置引起的模型偏置问题</a:t>
              </a:r>
              <a:endPara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ctr"/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数据重采样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929" y="9853"/>
              <a:ext cx="291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1398238-2959-AF8B-E0C8-C7B2FDBBBC20}"/>
              </a:ext>
            </a:extLst>
          </p:cNvPr>
          <p:cNvSpPr txBox="1"/>
          <p:nvPr/>
        </p:nvSpPr>
        <p:spPr>
          <a:xfrm>
            <a:off x="8746559" y="609456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显著高于基线和相关方法</a:t>
            </a:r>
          </a:p>
        </p:txBody>
      </p:sp>
    </p:spTree>
    <p:extLst>
      <p:ext uri="{BB962C8B-B14F-4D97-AF65-F5344CB8AC3E}">
        <p14:creationId xmlns:p14="http://schemas.microsoft.com/office/powerpoint/2010/main" val="1385891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创新性研究点从哪里来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48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995680" y="1268730"/>
            <a:ext cx="10198100" cy="5387975"/>
            <a:chOff x="1568" y="1998"/>
            <a:chExt cx="16060" cy="8485"/>
          </a:xfrm>
        </p:grpSpPr>
        <p:grpSp>
          <p:nvGrpSpPr>
            <p:cNvPr id="14" name="组合 13"/>
            <p:cNvGrpSpPr/>
            <p:nvPr/>
          </p:nvGrpSpPr>
          <p:grpSpPr>
            <a:xfrm>
              <a:off x="1997" y="1998"/>
              <a:ext cx="15631" cy="3781"/>
              <a:chOff x="1854" y="3813"/>
              <a:chExt cx="15631" cy="378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854" y="3876"/>
                <a:ext cx="2848" cy="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实际需求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023" y="3813"/>
                <a:ext cx="4815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科学问题与方法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4560" y="3824"/>
                <a:ext cx="2876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解决效果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018" y="5413"/>
                <a:ext cx="14467" cy="2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潜在的问题：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成本高，不高效，忽略信息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...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可能的解决方案：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数据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、模型、目标函数、学习方法...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048" y="5680"/>
                <a:ext cx="291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zh-CN" altLang="en-US" sz="28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34498" r="32872"/>
            <a:stretch/>
          </p:blipFill>
          <p:spPr>
            <a:xfrm>
              <a:off x="6624" y="6194"/>
              <a:ext cx="6265" cy="337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1568" y="9854"/>
              <a:ext cx="3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视觉场景图生成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634" y="9707"/>
              <a:ext cx="2310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数据重采样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929" y="9853"/>
              <a:ext cx="291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1398238-2959-AF8B-E0C8-C7B2FDBBBC20}"/>
              </a:ext>
            </a:extLst>
          </p:cNvPr>
          <p:cNvSpPr txBox="1"/>
          <p:nvPr/>
        </p:nvSpPr>
        <p:spPr>
          <a:xfrm>
            <a:off x="8746559" y="609456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显著高于基线和相关方法</a:t>
            </a:r>
          </a:p>
        </p:txBody>
      </p:sp>
    </p:spTree>
    <p:extLst>
      <p:ext uri="{BB962C8B-B14F-4D97-AF65-F5344CB8AC3E}">
        <p14:creationId xmlns:p14="http://schemas.microsoft.com/office/powerpoint/2010/main" val="1466096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创新性研究点从哪里来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49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995680" y="1268730"/>
            <a:ext cx="10198100" cy="5387975"/>
            <a:chOff x="1568" y="1998"/>
            <a:chExt cx="16060" cy="8485"/>
          </a:xfrm>
        </p:grpSpPr>
        <p:grpSp>
          <p:nvGrpSpPr>
            <p:cNvPr id="14" name="组合 13"/>
            <p:cNvGrpSpPr/>
            <p:nvPr/>
          </p:nvGrpSpPr>
          <p:grpSpPr>
            <a:xfrm>
              <a:off x="1997" y="1998"/>
              <a:ext cx="15631" cy="3781"/>
              <a:chOff x="1854" y="3813"/>
              <a:chExt cx="15631" cy="378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854" y="3876"/>
                <a:ext cx="2848" cy="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实际需求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023" y="3813"/>
                <a:ext cx="4815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科学问题与方法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4560" y="3824"/>
                <a:ext cx="2876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解决效果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018" y="5413"/>
                <a:ext cx="14467" cy="2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潜在的问题：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成本高，不高效，忽略信息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...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可能的解决方案：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数据、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模型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、目标函数、学习方法...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048" y="5680"/>
                <a:ext cx="291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zh-CN" altLang="en-US" sz="28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568" y="9854"/>
              <a:ext cx="3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视觉场景图生成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929" y="9853"/>
              <a:ext cx="291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1398238-2959-AF8B-E0C8-C7B2FDBBBC20}"/>
              </a:ext>
            </a:extLst>
          </p:cNvPr>
          <p:cNvSpPr txBox="1"/>
          <p:nvPr/>
        </p:nvSpPr>
        <p:spPr>
          <a:xfrm>
            <a:off x="8746559" y="609456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显著高于基线和相关方法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68EED17-3EAA-6151-6894-78B1C23D0EBB}"/>
              </a:ext>
            </a:extLst>
          </p:cNvPr>
          <p:cNvSpPr txBox="1"/>
          <p:nvPr/>
        </p:nvSpPr>
        <p:spPr>
          <a:xfrm>
            <a:off x="4658677" y="5939473"/>
            <a:ext cx="3738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图像内容和视觉关系的因果联系</a:t>
            </a:r>
          </a:p>
          <a:p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TDE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CVPR'20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72FC02E-6212-5036-A2AF-233698449B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17"/>
          <a:stretch/>
        </p:blipFill>
        <p:spPr>
          <a:xfrm>
            <a:off x="4485894" y="3698225"/>
            <a:ext cx="4094480" cy="206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501788-BD61-2F47-C3B3-F5C0C608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科研过程</a:t>
            </a:r>
            <a:r>
              <a:rPr lang="en-US" altLang="zh-CN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—</a:t>
            </a:r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学会整理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CB0E20-2AB4-6BC8-0715-496D40FB4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将与这个工作相关的资料分类写在文档中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35013F-46AB-E3CB-2BC0-5A675E3C2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559A8B-AFAA-CFB1-83B7-F5EAD56D4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56" y="1646243"/>
            <a:ext cx="9577064" cy="510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41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创新性研究点从哪里来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50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995680" y="1268730"/>
            <a:ext cx="10198100" cy="5387975"/>
            <a:chOff x="1568" y="1998"/>
            <a:chExt cx="16060" cy="8485"/>
          </a:xfrm>
        </p:grpSpPr>
        <p:grpSp>
          <p:nvGrpSpPr>
            <p:cNvPr id="14" name="组合 13"/>
            <p:cNvGrpSpPr/>
            <p:nvPr/>
          </p:nvGrpSpPr>
          <p:grpSpPr>
            <a:xfrm>
              <a:off x="1997" y="1998"/>
              <a:ext cx="15631" cy="3781"/>
              <a:chOff x="1854" y="3813"/>
              <a:chExt cx="15631" cy="378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854" y="3876"/>
                <a:ext cx="2848" cy="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实际需求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023" y="3813"/>
                <a:ext cx="4815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科学问题与方法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4560" y="3824"/>
                <a:ext cx="2876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解决效果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018" y="5413"/>
                <a:ext cx="14467" cy="2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潜在的问题：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成本高，不高效，忽略信息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...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可能的解决方案：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数据、模型、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目标函数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、学习方法...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048" y="5680"/>
                <a:ext cx="291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zh-CN" altLang="en-US" sz="28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568" y="9854"/>
              <a:ext cx="3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视觉场景图生成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929" y="9853"/>
              <a:ext cx="291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1398238-2959-AF8B-E0C8-C7B2FDBBBC20}"/>
              </a:ext>
            </a:extLst>
          </p:cNvPr>
          <p:cNvSpPr txBox="1"/>
          <p:nvPr/>
        </p:nvSpPr>
        <p:spPr>
          <a:xfrm>
            <a:off x="8746559" y="609456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显著高于基线和相关方法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FFBC000-D6FE-A90B-A89C-64F079AE3E86}"/>
              </a:ext>
            </a:extLst>
          </p:cNvPr>
          <p:cNvSpPr txBox="1"/>
          <p:nvPr/>
        </p:nvSpPr>
        <p:spPr>
          <a:xfrm>
            <a:off x="4916094" y="6485909"/>
            <a:ext cx="26410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损失重加权（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CVPR'19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690D5B2-7111-5881-9F4E-B37B37BB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911" y="3669665"/>
            <a:ext cx="2819400" cy="28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31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创新性研究点从哪里来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51</a:t>
            </a:fld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995680" y="1268730"/>
            <a:ext cx="10198100" cy="5387975"/>
            <a:chOff x="1568" y="1998"/>
            <a:chExt cx="16060" cy="8485"/>
          </a:xfrm>
        </p:grpSpPr>
        <p:grpSp>
          <p:nvGrpSpPr>
            <p:cNvPr id="14" name="组合 13"/>
            <p:cNvGrpSpPr/>
            <p:nvPr/>
          </p:nvGrpSpPr>
          <p:grpSpPr>
            <a:xfrm>
              <a:off x="1997" y="1998"/>
              <a:ext cx="15631" cy="3781"/>
              <a:chOff x="1854" y="3813"/>
              <a:chExt cx="15631" cy="3781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1854" y="3876"/>
                <a:ext cx="2848" cy="9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实际需求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023" y="3813"/>
                <a:ext cx="4815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科学问题与方法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4560" y="3824"/>
                <a:ext cx="2876" cy="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解决效果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3018" y="5413"/>
                <a:ext cx="14467" cy="21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潜在的问题：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成本高，不高效，忽略信息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...</a:t>
                </a:r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endParaRPr lang="en-US" altLang="zh-CN" sz="28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  <a:p>
                <a:pPr algn="l"/>
                <a:r>
                  <a:rPr lang="zh-CN" altLang="en-US" sz="2800" dirty="0">
                    <a:solidFill>
                      <a:srgbClr val="00B05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可能的解决方案：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数据、模型、目标函数、</a:t>
                </a:r>
                <a:r>
                  <a:rPr lang="zh-CN" altLang="en-US" sz="280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学习方法</a:t>
                </a:r>
                <a:r>
                  <a:rPr lang="zh-CN" altLang="en-US" sz="2800" dirty="0"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</a:rPr>
                  <a:t>...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7048" y="5680"/>
                <a:ext cx="291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endParaRPr lang="zh-CN" altLang="en-US" sz="28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1568" y="9854"/>
              <a:ext cx="30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视觉场景图生成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4929" y="9853"/>
              <a:ext cx="291" cy="6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1398238-2959-AF8B-E0C8-C7B2FDBBBC20}"/>
              </a:ext>
            </a:extLst>
          </p:cNvPr>
          <p:cNvSpPr txBox="1"/>
          <p:nvPr/>
        </p:nvSpPr>
        <p:spPr>
          <a:xfrm>
            <a:off x="8746559" y="6094562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显著高于基线和相关方法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D2C4EB0-7E7E-AF61-46E1-82A38B5E4D40}"/>
              </a:ext>
            </a:extLst>
          </p:cNvPr>
          <p:cNvSpPr txBox="1"/>
          <p:nvPr/>
        </p:nvSpPr>
        <p:spPr>
          <a:xfrm>
            <a:off x="4659410" y="6210512"/>
            <a:ext cx="348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视觉关系的层次关联，重加权</a:t>
            </a:r>
          </a:p>
          <a:p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CogTree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IJCAI'21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7E1301-F769-9E80-ED62-47CA668D6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341" y="3663633"/>
            <a:ext cx="3333115" cy="259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914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创新性研究点从哪里来</a:t>
            </a:r>
            <a:r>
              <a:rPr dirty="0"/>
              <a:t>(</a:t>
            </a:r>
            <a:r>
              <a:rPr lang="en-US" altLang="zh-CN" dirty="0"/>
              <a:t>2</a:t>
            </a:r>
            <a:r>
              <a:rPr dirty="0"/>
              <a:t>)——</a:t>
            </a:r>
            <a:r>
              <a:rPr lang="zh-CN" altLang="en-US" dirty="0"/>
              <a:t>科学问题与</a:t>
            </a:r>
            <a:r>
              <a:rPr dirty="0" err="1"/>
              <a:t>方法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52</a:t>
            </a:fld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07035" y="1610995"/>
            <a:ext cx="11502390" cy="4500245"/>
            <a:chOff x="641" y="2537"/>
            <a:chExt cx="18114" cy="7087"/>
          </a:xfrm>
        </p:grpSpPr>
        <p:sp>
          <p:nvSpPr>
            <p:cNvPr id="6" name="文本框 5"/>
            <p:cNvSpPr txBox="1"/>
            <p:nvPr/>
          </p:nvSpPr>
          <p:spPr>
            <a:xfrm>
              <a:off x="755" y="2679"/>
              <a:ext cx="70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>
                  <a:latin typeface="黑体" panose="02010609060101010101" pitchFamily="49" charset="-122"/>
                  <a:ea typeface="黑体" panose="02010609060101010101" pitchFamily="49" charset="-122"/>
                </a:rPr>
                <a:t>我们的论文出了什么问题？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394" y="2537"/>
              <a:ext cx="700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好的解决方法有哪些特点？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41" y="3926"/>
              <a:ext cx="8928" cy="4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70000"/>
                </a:lnSpc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🔅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动机不明：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技术逐新逐热，不围绕问题</a:t>
              </a:r>
              <a:endPara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endParaRPr>
            </a:p>
            <a:p>
              <a:pPr algn="l">
                <a:lnSpc>
                  <a:spcPct val="170000"/>
                </a:lnSpc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创新不够：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A任务+B方法=C方法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70000"/>
                </a:lnSpc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逻辑不顺：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论文缺乏对方法机理说明</a:t>
              </a:r>
              <a:endPara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+mn-ea"/>
              </a:endParaRPr>
            </a:p>
            <a:p>
              <a:pPr algn="l">
                <a:lnSpc>
                  <a:spcPct val="170000"/>
                </a:lnSpc>
              </a:pPr>
              <a:r>
                <a:rPr lang="zh-CN" altLang="en-US" sz="2400" dirty="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zh-CN" altLang="en-US" sz="24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实验不足：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只给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  <a:sym typeface="+mn-ea"/>
                </a:rPr>
                <a:t>SOTA</a:t>
              </a:r>
              <a:r>
                <a:rPr lang="zh-CN" altLang="en-US" sz="2400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，缺少原因分析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827" y="3926"/>
              <a:ext cx="8928" cy="4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70000"/>
                </a:lnSpc>
              </a:pP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🔅</a:t>
              </a:r>
              <a:r>
                <a:rPr lang="zh-CN" altLang="en-US" sz="24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动机：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明确方法为何能解决核心问题</a:t>
              </a:r>
            </a:p>
            <a:p>
              <a:pPr algn="l">
                <a:lnSpc>
                  <a:spcPct val="170000"/>
                </a:lnSpc>
              </a:pP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zh-CN" altLang="en-US" sz="24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创新：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新视角、新机理、新技术</a:t>
              </a:r>
            </a:p>
            <a:p>
              <a:pPr algn="l">
                <a:lnSpc>
                  <a:spcPct val="170000"/>
                </a:lnSpc>
              </a:pP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zh-CN" altLang="en-US" sz="24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写作：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明确每个过程对解决问题的贡献</a:t>
              </a:r>
            </a:p>
            <a:p>
              <a:pPr algn="l">
                <a:lnSpc>
                  <a:spcPct val="170000"/>
                </a:lnSpc>
              </a:pPr>
              <a:r>
                <a:rPr lang="zh-CN" altLang="en-US" sz="2400"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🔅</a:t>
              </a:r>
              <a:r>
                <a:rPr lang="zh-CN" altLang="en-US" sz="24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分析：</a:t>
              </a:r>
              <a:r>
                <a:rPr lang="zh-CN" altLang="en-US" sz="240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  <a:sym typeface="+mn-ea"/>
                </a:rPr>
                <a:t>给出结果的合理实验和解释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517" y="8802"/>
              <a:ext cx="8329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i="1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学习优秀论文的方法和实验写法!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72076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 </a:t>
            </a:r>
            <a:r>
              <a:rPr dirty="0" err="1"/>
              <a:t>创新性研究点从哪里来</a:t>
            </a:r>
            <a:r>
              <a:rPr dirty="0"/>
              <a:t>——</a:t>
            </a:r>
            <a:r>
              <a:rPr lang="zh-CN" altLang="en-US" dirty="0"/>
              <a:t>三方面</a:t>
            </a:r>
            <a:endParaRPr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53</a:t>
            </a:fld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631315" y="1411605"/>
            <a:ext cx="9507855" cy="4879340"/>
            <a:chOff x="2569" y="2223"/>
            <a:chExt cx="14973" cy="7684"/>
          </a:xfrm>
        </p:grpSpPr>
        <p:sp>
          <p:nvSpPr>
            <p:cNvPr id="6" name="文本框 5"/>
            <p:cNvSpPr txBox="1"/>
            <p:nvPr/>
          </p:nvSpPr>
          <p:spPr>
            <a:xfrm>
              <a:off x="4289" y="2223"/>
              <a:ext cx="7238" cy="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创新性研究</a:t>
              </a:r>
              <a:r>
                <a:rPr lang="zh-CN" altLang="en-US" sz="40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三选一</a:t>
              </a:r>
              <a:r>
                <a:rPr lang="zh-CN" altLang="en-US" sz="3200" dirty="0">
                  <a:latin typeface="黑体" panose="02010609060101010101" pitchFamily="49" charset="-122"/>
                  <a:ea typeface="黑体" panose="02010609060101010101" pitchFamily="49" charset="-122"/>
                </a:rPr>
                <a:t>思维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647" y="3921"/>
              <a:ext cx="13216" cy="45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32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🔅一个领域认可的真实需求</a:t>
              </a:r>
            </a:p>
            <a:p>
              <a:pPr algn="l">
                <a:lnSpc>
                  <a:spcPct val="200000"/>
                </a:lnSpc>
              </a:pPr>
              <a:r>
                <a:rPr lang="zh-CN" altLang="en-US" sz="32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🔅一个直击本质的科学问题与创新性解决方法</a:t>
              </a:r>
              <a:endPara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algn="l">
                <a:lnSpc>
                  <a:spcPct val="200000"/>
                </a:lnSpc>
              </a:pPr>
              <a:r>
                <a:rPr lang="zh-CN" altLang="en-US" sz="320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🔅一个切中问题的有效方法与显著结果</a:t>
              </a:r>
              <a:endPara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569" y="9083"/>
              <a:ext cx="14973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i="1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科研是试错，不是试对!</a:t>
              </a:r>
              <a:r>
                <a:rPr lang="en-US" altLang="zh-CN" sz="2800" b="1" i="1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 </a:t>
              </a:r>
              <a:r>
                <a:rPr lang="zh-CN" altLang="en-US" sz="2800" b="1" i="1" dirty="0">
                  <a:solidFill>
                    <a:schemeClr val="accent1">
                      <a:lumMod val="7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黑体" panose="02010609060101010101" pitchFamily="49" charset="-122"/>
                </a:rPr>
                <a:t>选择问题，解决问题，即是创新!</a:t>
              </a: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2F60B-D0EA-F551-337C-E5BF0715F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创新性研究点从哪里来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E13A5DA-168F-44C4-B61B-63E3EE072D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558" y="1234652"/>
            <a:ext cx="8536883" cy="53292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6893D-3E5E-3A11-191C-6BA133536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4611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F8E16E-AF06-2AE5-7E03-B2BC1E9EE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409CC8-2AD9-3B21-7AE8-F386F4163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026BE39-5167-4713-688D-041628B12784}"/>
              </a:ext>
            </a:extLst>
          </p:cNvPr>
          <p:cNvSpPr/>
          <p:nvPr/>
        </p:nvSpPr>
        <p:spPr>
          <a:xfrm>
            <a:off x="263352" y="1461807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选择研究领域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0F42C2DA-52D5-488C-138E-F46612E688CF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559496" y="2181887"/>
            <a:ext cx="0" cy="50405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DADA8DD-438C-C77F-3D6C-20CFB8AE8F8B}"/>
              </a:ext>
            </a:extLst>
          </p:cNvPr>
          <p:cNvSpPr/>
          <p:nvPr/>
        </p:nvSpPr>
        <p:spPr>
          <a:xfrm>
            <a:off x="263352" y="2658844"/>
            <a:ext cx="2592288" cy="73363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上手了解该领域</a:t>
            </a:r>
            <a:endParaRPr kumimoji="1" lang="en-US" altLang="zh-CN" sz="20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并选择一个方向</a:t>
            </a:r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9CE0A01B-B2EC-FF91-01E8-D957F1D71AC9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855640" y="3025659"/>
            <a:ext cx="60700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66A8091-10F8-8473-CC20-513FE8663B05}"/>
              </a:ext>
            </a:extLst>
          </p:cNvPr>
          <p:cNvSpPr/>
          <p:nvPr/>
        </p:nvSpPr>
        <p:spPr>
          <a:xfrm>
            <a:off x="3520939" y="2685943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通读论文，理清该方向论文的脉络</a:t>
            </a: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772AFBD4-40BD-3A4F-4CD7-70577C585CB3}"/>
              </a:ext>
            </a:extLst>
          </p:cNvPr>
          <p:cNvCxnSpPr>
            <a:cxnSpLocks/>
          </p:cNvCxnSpPr>
          <p:nvPr/>
        </p:nvCxnSpPr>
        <p:spPr>
          <a:xfrm>
            <a:off x="4773552" y="3408716"/>
            <a:ext cx="0" cy="49050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98866F0E-E0C1-FC14-97BC-605216C7E7D2}"/>
              </a:ext>
            </a:extLst>
          </p:cNvPr>
          <p:cNvSpPr/>
          <p:nvPr/>
        </p:nvSpPr>
        <p:spPr>
          <a:xfrm>
            <a:off x="3477408" y="3904419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发现现象和问题</a:t>
            </a:r>
            <a:endParaRPr kumimoji="1" lang="en-US" altLang="zh-CN" sz="20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（精读相关的论文）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56E7F263-68F3-0AEE-247C-324F774165D6}"/>
              </a:ext>
            </a:extLst>
          </p:cNvPr>
          <p:cNvCxnSpPr>
            <a:cxnSpLocks/>
          </p:cNvCxnSpPr>
          <p:nvPr/>
        </p:nvCxnSpPr>
        <p:spPr>
          <a:xfrm>
            <a:off x="6069696" y="4264459"/>
            <a:ext cx="64807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62867821-53F9-AF95-1D42-65F583FCDBCD}"/>
              </a:ext>
            </a:extLst>
          </p:cNvPr>
          <p:cNvSpPr/>
          <p:nvPr/>
        </p:nvSpPr>
        <p:spPr>
          <a:xfrm>
            <a:off x="6729398" y="3899223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Idea</a:t>
            </a:r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形成与完善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4121BB1-4FD8-C78C-7611-C66FB247EF32}"/>
              </a:ext>
            </a:extLst>
          </p:cNvPr>
          <p:cNvSpPr/>
          <p:nvPr/>
        </p:nvSpPr>
        <p:spPr>
          <a:xfrm>
            <a:off x="5097588" y="5399362"/>
            <a:ext cx="2592288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实验验证与发现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DB3B53C5-8F5F-8AF4-CA2F-4DFFA57EAF1C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flipH="1">
            <a:off x="6393732" y="4619303"/>
            <a:ext cx="1631810" cy="780059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3E6B101-F185-D568-4387-BFB7D11CDC81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H="1" flipV="1">
            <a:off x="4773552" y="4624499"/>
            <a:ext cx="1620180" cy="774863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5C6688E8-CFCC-1F96-C4FE-4AE1E96DC3F3}"/>
              </a:ext>
            </a:extLst>
          </p:cNvPr>
          <p:cNvSpPr/>
          <p:nvPr/>
        </p:nvSpPr>
        <p:spPr>
          <a:xfrm>
            <a:off x="3287688" y="3653969"/>
            <a:ext cx="6264691" cy="2693526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D61BC932-CE16-B16A-54CB-9756EC7DFB31}"/>
              </a:ext>
            </a:extLst>
          </p:cNvPr>
          <p:cNvCxnSpPr>
            <a:cxnSpLocks/>
          </p:cNvCxnSpPr>
          <p:nvPr/>
        </p:nvCxnSpPr>
        <p:spPr>
          <a:xfrm>
            <a:off x="9552379" y="5051351"/>
            <a:ext cx="648072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8C008526-D151-D673-4058-9E70AFD1FE00}"/>
              </a:ext>
            </a:extLst>
          </p:cNvPr>
          <p:cNvSpPr/>
          <p:nvPr/>
        </p:nvSpPr>
        <p:spPr>
          <a:xfrm>
            <a:off x="10272464" y="4679282"/>
            <a:ext cx="1663080" cy="720080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</p:txBody>
      </p:sp>
    </p:spTree>
    <p:extLst>
      <p:ext uri="{BB962C8B-B14F-4D97-AF65-F5344CB8AC3E}">
        <p14:creationId xmlns:p14="http://schemas.microsoft.com/office/powerpoint/2010/main" val="39418656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BF37C-5C88-38BA-F6A8-355C23413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134CA6-5E53-2568-7362-58AFAEDDD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zh-CN" altLang="en-US" dirty="0"/>
              <a:t>选研究</a:t>
            </a:r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</a:t>
            </a:r>
            <a:r>
              <a:rPr kumimoji="1" lang="zh-CN" altLang="en-US" dirty="0"/>
              <a:t>（选题）</a:t>
            </a:r>
            <a:endParaRPr kumimoji="1" lang="en-US" altLang="zh-CN" dirty="0"/>
          </a:p>
          <a:p>
            <a:r>
              <a:rPr kumimoji="1" lang="zh-CN" altLang="en-US" dirty="0"/>
              <a:t>上手了解该</a:t>
            </a:r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领域，并选择一方向</a:t>
            </a:r>
            <a:r>
              <a:rPr kumimoji="1" lang="zh-CN" altLang="en-US" dirty="0"/>
              <a:t>（调研研究目的）</a:t>
            </a:r>
            <a:endParaRPr kumimoji="1" lang="en-US" altLang="zh-CN" dirty="0"/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通读论文，理清该方向论文的脉络（理论积累）</a:t>
            </a: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精读相关的论文、初步试验（发现现象与思考科学问题）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想法与实验迭代（设计与完善解决方法）</a:t>
            </a:r>
            <a:endParaRPr kumimoji="1" lang="en-US" altLang="zh-CN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r>
              <a:rPr kumimoji="1" lang="zh-CN" altLang="en-US" sz="28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  <a:p>
            <a:endParaRPr kumimoji="1" lang="zh-CN" altLang="en-US" sz="2800" dirty="0">
              <a:solidFill>
                <a:schemeClr val="tx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23492D-16DB-1A51-DB4E-94A19FFF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48846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96FF4-1B57-BBE2-B93A-63749FC5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科研攻略大纲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2C14C2-F2C5-CBCC-0ADF-6DE153E75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科研过程是一个螺旋上升的过程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986258-B006-E17F-FB12-BA0A6423F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57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5A83C0-686F-CE99-FA30-1B69B5461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30888" y="1477669"/>
            <a:ext cx="4968552" cy="507210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4B801CA-4D19-B19C-9FA9-C18D9EDBA3DF}"/>
              </a:ext>
            </a:extLst>
          </p:cNvPr>
          <p:cNvSpPr txBox="1"/>
          <p:nvPr/>
        </p:nvSpPr>
        <p:spPr>
          <a:xfrm>
            <a:off x="4184340" y="6125998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选题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6120B3-D137-9AF3-D9F9-95AF86E9F0B9}"/>
              </a:ext>
            </a:extLst>
          </p:cNvPr>
          <p:cNvSpPr txBox="1"/>
          <p:nvPr/>
        </p:nvSpPr>
        <p:spPr>
          <a:xfrm>
            <a:off x="8515164" y="1477669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论文写作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8CD99F3-AF87-B4CC-2EB0-06BEFAE54F75}"/>
              </a:ext>
            </a:extLst>
          </p:cNvPr>
          <p:cNvSpPr txBox="1"/>
          <p:nvPr/>
        </p:nvSpPr>
        <p:spPr>
          <a:xfrm>
            <a:off x="5768516" y="615049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了解领域</a:t>
            </a:r>
            <a:endParaRPr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95A1B88E-AF84-3DF6-DEF1-20EE91C3054F}"/>
              </a:ext>
            </a:extLst>
          </p:cNvPr>
          <p:cNvCxnSpPr>
            <a:cxnSpLocks/>
          </p:cNvCxnSpPr>
          <p:nvPr/>
        </p:nvCxnSpPr>
        <p:spPr>
          <a:xfrm>
            <a:off x="5161513" y="6381328"/>
            <a:ext cx="60700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ED7498AB-B1CC-6028-A9EF-30EB5F5E80AC}"/>
              </a:ext>
            </a:extLst>
          </p:cNvPr>
          <p:cNvSpPr txBox="1"/>
          <p:nvPr/>
        </p:nvSpPr>
        <p:spPr>
          <a:xfrm>
            <a:off x="7148482" y="5866021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构建体系</a:t>
            </a:r>
            <a:endParaRPr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8C30C36-118C-DF6F-F6B4-32179147929B}"/>
              </a:ext>
            </a:extLst>
          </p:cNvPr>
          <p:cNvSpPr txBox="1"/>
          <p:nvPr/>
        </p:nvSpPr>
        <p:spPr>
          <a:xfrm>
            <a:off x="8480630" y="548761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提出想法</a:t>
            </a:r>
            <a:endParaRPr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3BB892-3395-A390-EB83-FDA1F667CC86}"/>
              </a:ext>
            </a:extLst>
          </p:cNvPr>
          <p:cNvSpPr txBox="1"/>
          <p:nvPr/>
        </p:nvSpPr>
        <p:spPr>
          <a:xfrm>
            <a:off x="9415264" y="4944323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实验实践</a:t>
            </a:r>
            <a:endParaRPr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53C9C7-83D8-8714-6FFA-7AEA206FC702}"/>
              </a:ext>
            </a:extLst>
          </p:cNvPr>
          <p:cNvSpPr txBox="1"/>
          <p:nvPr/>
        </p:nvSpPr>
        <p:spPr>
          <a:xfrm>
            <a:off x="8040216" y="4605915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发现问题</a:t>
            </a:r>
            <a:endParaRPr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8F7D66-63C3-E424-7F5C-742147FDF56E}"/>
              </a:ext>
            </a:extLst>
          </p:cNvPr>
          <p:cNvSpPr txBox="1"/>
          <p:nvPr/>
        </p:nvSpPr>
        <p:spPr>
          <a:xfrm>
            <a:off x="6456040" y="4293456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相关论文</a:t>
            </a:r>
            <a:endParaRPr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E315D4E-2934-300E-A727-3C2EDC593471}"/>
              </a:ext>
            </a:extLst>
          </p:cNvPr>
          <p:cNvSpPr txBox="1"/>
          <p:nvPr/>
        </p:nvSpPr>
        <p:spPr>
          <a:xfrm>
            <a:off x="8040216" y="3741417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提出想法</a:t>
            </a:r>
            <a:endParaRPr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50622F-0629-48DC-7A84-EBE6CC5434A1}"/>
              </a:ext>
            </a:extLst>
          </p:cNvPr>
          <p:cNvSpPr txBox="1"/>
          <p:nvPr/>
        </p:nvSpPr>
        <p:spPr>
          <a:xfrm>
            <a:off x="9415264" y="3144328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实验实践</a:t>
            </a:r>
            <a:endParaRPr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9093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093506" y="2139079"/>
            <a:ext cx="100049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6000" b="1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感谢聆听，敬请指正！</a:t>
            </a:r>
            <a:endParaRPr kumimoji="1" lang="en-US" altLang="zh-CN" sz="6000" b="1" dirty="0">
              <a:solidFill>
                <a:srgbClr val="203864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803B2-A378-42BD-B5EC-F7748F169FE0}" type="slidenum">
              <a:rPr lang="en-US" altLang="zh-CN" smtClean="0"/>
              <a:t>58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835" y="124839"/>
            <a:ext cx="1331089" cy="1331089"/>
          </a:xfrm>
          <a:prstGeom prst="rect">
            <a:avLst/>
          </a:prstGeom>
        </p:spPr>
      </p:pic>
      <p:pic>
        <p:nvPicPr>
          <p:cNvPr id="13" name="图片 12" descr="图片包含 天空, 建筑物, 户外, 道路&#10;&#10;已生成极高可信度的说明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4" b="12793"/>
          <a:stretch>
            <a:fillRect/>
          </a:stretch>
        </p:blipFill>
        <p:spPr>
          <a:xfrm>
            <a:off x="0" y="4484225"/>
            <a:ext cx="12192000" cy="2372761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0" y="4484225"/>
            <a:ext cx="12192000" cy="2360665"/>
          </a:xfrm>
          <a:prstGeom prst="rect">
            <a:avLst/>
          </a:prstGeom>
          <a:solidFill>
            <a:srgbClr val="04487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1440" algn="l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3F0D9-0DF4-CD6C-F32E-88F87C39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科研过程</a:t>
            </a:r>
            <a:r>
              <a:rPr lang="en-US" altLang="zh-CN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—</a:t>
            </a:r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学会整理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DD8A18-235C-6A7A-8B5E-4449CA923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调研相关可用的数据集与</a:t>
            </a:r>
            <a:r>
              <a:rPr kumimoji="1" lang="en-US" altLang="zh-CN" dirty="0"/>
              <a:t>Benchmark</a:t>
            </a:r>
            <a:r>
              <a:rPr kumimoji="1" lang="zh-CN" altLang="en-US" dirty="0"/>
              <a:t>，有选择地深入调研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3D6C2B-4559-B801-65AA-5A8BC5765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3A7E78-E7A1-79EB-E33A-9F2EA00729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768209"/>
            <a:ext cx="9361040" cy="497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38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8DAEBD-E1C5-0031-8DCA-C31CAE285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科研过程</a:t>
            </a:r>
            <a:r>
              <a:rPr lang="en-US" altLang="zh-CN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—</a:t>
            </a:r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学会合作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35C977-9FFD-38EC-B9CD-35BC78BB5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在笔记中构思并写下初步的</a:t>
            </a:r>
            <a:r>
              <a:rPr kumimoji="1" lang="en-US" altLang="zh-CN" dirty="0"/>
              <a:t>Idea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A270E7-F7CA-8A0A-8CE8-B1E09041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7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E02E3C-B43F-6284-2FF8-B0720D00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519924"/>
            <a:ext cx="7772400" cy="533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52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E59B4B-6A6B-ABD6-17A8-B70B41FF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科研过程</a:t>
            </a:r>
            <a:r>
              <a:rPr lang="en-US" altLang="zh-CN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—</a:t>
            </a:r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学会合作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A5B62E-591A-372B-FFA8-A0733AFD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可以使用流程图或</a:t>
            </a:r>
            <a:r>
              <a:rPr kumimoji="1" lang="en-US" altLang="zh-CN" dirty="0"/>
              <a:t>PPT</a:t>
            </a:r>
            <a:r>
              <a:rPr kumimoji="1" lang="zh-CN" altLang="en-US" dirty="0"/>
              <a:t>来向他人做展示，在交流中勾勒出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的雏形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0EEC29-142A-A72C-CD68-5255D52D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D279A1-FF64-E1B6-3533-276565D4C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476" y="1692203"/>
            <a:ext cx="9433048" cy="505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15626-C7D9-C3F4-890B-90A497F8E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科研过程</a:t>
            </a:r>
            <a:r>
              <a:rPr lang="en-US" altLang="zh-CN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—</a:t>
            </a:r>
            <a:r>
              <a:rPr lang="zh-CN" altLang="en-US" sz="3600" dirty="0">
                <a:solidFill>
                  <a:srgbClr val="002060"/>
                </a:solidFill>
                <a:effectLst/>
                <a:latin typeface="+mj-ea"/>
                <a:ea typeface="+mj-ea"/>
              </a:rPr>
              <a:t>学会合作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88FB0-3CDC-5B22-C222-BA0C87951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将形成的大致</a:t>
            </a:r>
            <a:r>
              <a:rPr kumimoji="1" lang="en-US" altLang="zh-CN" dirty="0"/>
              <a:t>Idea</a:t>
            </a:r>
            <a:r>
              <a:rPr kumimoji="1" lang="zh-CN" altLang="en-US" dirty="0"/>
              <a:t>写到文档中，可以不断完善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545B41-E951-A13A-4788-5CC277AFA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CBD803B2-A378-42BD-B5EC-F7748F169FE0}" type="slidenum">
              <a:rPr lang="en-US" altLang="zh-CN" smtClean="0"/>
              <a:t>9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E72D918-88C9-CCFC-F219-D4F86D074B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807771"/>
            <a:ext cx="9001000" cy="482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7088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b8488d6-013d-4f79-b99c-07d6bdc768d8"/>
  <p:tag name="COMMONDATA" val="eyJoZGlkIjoiNTVlZmI5NWM4MTA1NmIyYjhiNmEzMGRhODMxNjEyMjI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mbria-Calibri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3068</Words>
  <Application>Microsoft Macintosh PowerPoint</Application>
  <PresentationFormat>宽屏</PresentationFormat>
  <Paragraphs>567</Paragraphs>
  <Slides>58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7" baseType="lpstr">
      <vt:lpstr>等线</vt:lpstr>
      <vt:lpstr>SimHei</vt:lpstr>
      <vt:lpstr>SimHei</vt:lpstr>
      <vt:lpstr>微软雅黑</vt:lpstr>
      <vt:lpstr>Arial</vt:lpstr>
      <vt:lpstr>Calibri</vt:lpstr>
      <vt:lpstr>Segoe Print</vt:lpstr>
      <vt:lpstr>Times New Roman</vt:lpstr>
      <vt:lpstr>Office 主题</vt:lpstr>
      <vt:lpstr>第三讲:学术研究之科研过程与创新性研究点 </vt:lpstr>
      <vt:lpstr>科研攻略大纲</vt:lpstr>
      <vt:lpstr>科研攻略大纲</vt:lpstr>
      <vt:lpstr>科研过程—学会整理</vt:lpstr>
      <vt:lpstr>科研过程—学会整理</vt:lpstr>
      <vt:lpstr>科研过程—学会整理</vt:lpstr>
      <vt:lpstr>科研过程—学会合作</vt:lpstr>
      <vt:lpstr>科研过程—学会合作</vt:lpstr>
      <vt:lpstr>科研过程—学会合作</vt:lpstr>
      <vt:lpstr>科研过程—学会合作</vt:lpstr>
      <vt:lpstr>科研过程—学会合作</vt:lpstr>
      <vt:lpstr>科研攻略大纲</vt:lpstr>
      <vt:lpstr>科研攻略大纲</vt:lpstr>
      <vt:lpstr> 学术研究过程——选题</vt:lpstr>
      <vt:lpstr> 学术研究过程——选题</vt:lpstr>
      <vt:lpstr> 学术研究过程——选题</vt:lpstr>
      <vt:lpstr> 学术研究过程——选题</vt:lpstr>
      <vt:lpstr> 学术研究过程——选题</vt:lpstr>
      <vt:lpstr> 学术研究过程——选题</vt:lpstr>
      <vt:lpstr>科研攻略大纲</vt:lpstr>
      <vt:lpstr> 如何调研论文</vt:lpstr>
      <vt:lpstr> 我们文献调研出了什么问题?</vt:lpstr>
      <vt:lpstr> 我们文献调研出了什么问题?</vt:lpstr>
      <vt:lpstr> 我们文献调研出了什么问题?</vt:lpstr>
      <vt:lpstr>入门阶段 ——了解研究领域</vt:lpstr>
      <vt:lpstr>入门阶段 ——了解研究领域</vt:lpstr>
      <vt:lpstr>入门阶段 ——了解研究领域——读顶级论文</vt:lpstr>
      <vt:lpstr>入门阶段 ——了解研究领域——顶会Tutorial</vt:lpstr>
      <vt:lpstr>入门阶段 ——了解研究领域——数据集</vt:lpstr>
      <vt:lpstr>科研攻略大纲</vt:lpstr>
      <vt:lpstr> 如何调研论文</vt:lpstr>
      <vt:lpstr> 精通阶段 ——形成相关研究的体系</vt:lpstr>
      <vt:lpstr> 精通阶段 ——形成知识体系</vt:lpstr>
      <vt:lpstr> 精通阶段 ——形成知识体系——海量读论文</vt:lpstr>
      <vt:lpstr> 精通阶段 ——形成知识体系</vt:lpstr>
      <vt:lpstr>科研攻略大纲</vt:lpstr>
      <vt:lpstr> 如何调研论文</vt:lpstr>
      <vt:lpstr>专研阶段——聚焦论文细节和实验</vt:lpstr>
      <vt:lpstr>专研阶段——聚焦论文细节和实验</vt:lpstr>
      <vt:lpstr>专研阶段——聚焦论文细节和实验</vt:lpstr>
      <vt:lpstr> 如何调研解决方法——精读论文</vt:lpstr>
      <vt:lpstr>研究的创新性分为三个方面</vt:lpstr>
      <vt:lpstr>研究的创新性分为三个方面</vt:lpstr>
      <vt:lpstr> 创新性研究点从哪里来</vt:lpstr>
      <vt:lpstr> 创新性研究点从哪里来(1)——实际需求</vt:lpstr>
      <vt:lpstr> 创新性研究点从哪里来(2)——科学问题与方法</vt:lpstr>
      <vt:lpstr> 创新性研究点从哪里来</vt:lpstr>
      <vt:lpstr> 创新性研究点从哪里来</vt:lpstr>
      <vt:lpstr> 创新性研究点从哪里来</vt:lpstr>
      <vt:lpstr> 创新性研究点从哪里来</vt:lpstr>
      <vt:lpstr> 创新性研究点从哪里来</vt:lpstr>
      <vt:lpstr> 创新性研究点从哪里来(2)——科学问题与方法</vt:lpstr>
      <vt:lpstr> 创新性研究点从哪里来——三方面</vt:lpstr>
      <vt:lpstr>创新性研究点从哪里来</vt:lpstr>
      <vt:lpstr>科研攻略大纲</vt:lpstr>
      <vt:lpstr>科研攻略大纲</vt:lpstr>
      <vt:lpstr>科研攻略大纲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 Gao</dc:creator>
  <cp:lastModifiedBy>Microsoft Office User</cp:lastModifiedBy>
  <cp:revision>1250</cp:revision>
  <dcterms:created xsi:type="dcterms:W3CDTF">2022-11-28T09:45:00Z</dcterms:created>
  <dcterms:modified xsi:type="dcterms:W3CDTF">2024-10-09T13:29:04Z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420D3A0B25728E146BFE55632B83E334</vt:lpwstr>
  </property>
  <property fmtid="{D5CDD505-2E9C-101B-9397-08002B2CF9AE}" pid="3" name="KSOProductBuildVer">
    <vt:lpwstr>2052-11.1.0.12763</vt:lpwstr>
  </property>
</Properties>
</file>